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8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46"/>
  </p:notesMasterIdLst>
  <p:handoutMasterIdLst>
    <p:handoutMasterId r:id="rId47"/>
  </p:handoutMasterIdLst>
  <p:sldIdLst>
    <p:sldId id="733" r:id="rId2"/>
    <p:sldId id="808" r:id="rId3"/>
    <p:sldId id="830" r:id="rId4"/>
    <p:sldId id="809" r:id="rId5"/>
    <p:sldId id="779" r:id="rId6"/>
    <p:sldId id="813" r:id="rId7"/>
    <p:sldId id="780" r:id="rId8"/>
    <p:sldId id="783" r:id="rId9"/>
    <p:sldId id="786" r:id="rId10"/>
    <p:sldId id="787" r:id="rId11"/>
    <p:sldId id="788" r:id="rId12"/>
    <p:sldId id="789" r:id="rId13"/>
    <p:sldId id="790" r:id="rId14"/>
    <p:sldId id="792" r:id="rId15"/>
    <p:sldId id="793" r:id="rId16"/>
    <p:sldId id="794" r:id="rId17"/>
    <p:sldId id="795" r:id="rId18"/>
    <p:sldId id="796" r:id="rId19"/>
    <p:sldId id="797" r:id="rId20"/>
    <p:sldId id="798" r:id="rId21"/>
    <p:sldId id="831" r:id="rId22"/>
    <p:sldId id="743" r:id="rId23"/>
    <p:sldId id="769" r:id="rId24"/>
    <p:sldId id="807" r:id="rId25"/>
    <p:sldId id="770" r:id="rId26"/>
    <p:sldId id="784" r:id="rId27"/>
    <p:sldId id="800" r:id="rId28"/>
    <p:sldId id="832" r:id="rId29"/>
    <p:sldId id="804" r:id="rId30"/>
    <p:sldId id="805" r:id="rId31"/>
    <p:sldId id="833" r:id="rId32"/>
    <p:sldId id="806" r:id="rId33"/>
    <p:sldId id="819" r:id="rId34"/>
    <p:sldId id="835" r:id="rId35"/>
    <p:sldId id="820" r:id="rId36"/>
    <p:sldId id="822" r:id="rId37"/>
    <p:sldId id="824" r:id="rId38"/>
    <p:sldId id="826" r:id="rId39"/>
    <p:sldId id="827" r:id="rId40"/>
    <p:sldId id="829" r:id="rId41"/>
    <p:sldId id="825" r:id="rId42"/>
    <p:sldId id="834" r:id="rId43"/>
    <p:sldId id="828" r:id="rId44"/>
    <p:sldId id="673" r:id="rId45"/>
  </p:sldIdLst>
  <p:sldSz cx="9144000" cy="6858000" type="screen4x3"/>
  <p:notesSz cx="6858000" cy="9144000"/>
  <p:defaultTextStyle>
    <a:defPPr>
      <a:defRPr lang="en-ZA"/>
    </a:defPPr>
    <a:lvl1pPr algn="l" rtl="0" fontAlgn="base">
      <a:spcBef>
        <a:spcPct val="0"/>
      </a:spcBef>
      <a:spcAft>
        <a:spcPct val="0"/>
      </a:spcAft>
      <a:buClr>
        <a:schemeClr val="tx1"/>
      </a:buClr>
      <a:defRPr sz="1400" b="1" kern="1200">
        <a:solidFill>
          <a:schemeClr val="tx1"/>
        </a:solidFill>
        <a:latin typeface="Garamond" pitchFamily="18" charset="0"/>
        <a:ea typeface="+mn-ea"/>
        <a:cs typeface="+mn-cs"/>
        <a:sym typeface="Symbol" pitchFamily="18" charset="2"/>
      </a:defRPr>
    </a:lvl1pPr>
    <a:lvl2pPr marL="457200" algn="l" rtl="0" fontAlgn="base">
      <a:spcBef>
        <a:spcPct val="0"/>
      </a:spcBef>
      <a:spcAft>
        <a:spcPct val="0"/>
      </a:spcAft>
      <a:buClr>
        <a:schemeClr val="tx1"/>
      </a:buClr>
      <a:defRPr sz="1400" b="1" kern="1200">
        <a:solidFill>
          <a:schemeClr val="tx1"/>
        </a:solidFill>
        <a:latin typeface="Garamond" pitchFamily="18" charset="0"/>
        <a:ea typeface="+mn-ea"/>
        <a:cs typeface="+mn-cs"/>
        <a:sym typeface="Symbol" pitchFamily="18" charset="2"/>
      </a:defRPr>
    </a:lvl2pPr>
    <a:lvl3pPr marL="914400" algn="l" rtl="0" fontAlgn="base">
      <a:spcBef>
        <a:spcPct val="0"/>
      </a:spcBef>
      <a:spcAft>
        <a:spcPct val="0"/>
      </a:spcAft>
      <a:buClr>
        <a:schemeClr val="tx1"/>
      </a:buClr>
      <a:defRPr sz="1400" b="1" kern="1200">
        <a:solidFill>
          <a:schemeClr val="tx1"/>
        </a:solidFill>
        <a:latin typeface="Garamond" pitchFamily="18" charset="0"/>
        <a:ea typeface="+mn-ea"/>
        <a:cs typeface="+mn-cs"/>
        <a:sym typeface="Symbol" pitchFamily="18" charset="2"/>
      </a:defRPr>
    </a:lvl3pPr>
    <a:lvl4pPr marL="1371600" algn="l" rtl="0" fontAlgn="base">
      <a:spcBef>
        <a:spcPct val="0"/>
      </a:spcBef>
      <a:spcAft>
        <a:spcPct val="0"/>
      </a:spcAft>
      <a:buClr>
        <a:schemeClr val="tx1"/>
      </a:buClr>
      <a:defRPr sz="1400" b="1" kern="1200">
        <a:solidFill>
          <a:schemeClr val="tx1"/>
        </a:solidFill>
        <a:latin typeface="Garamond" pitchFamily="18" charset="0"/>
        <a:ea typeface="+mn-ea"/>
        <a:cs typeface="+mn-cs"/>
        <a:sym typeface="Symbol" pitchFamily="18" charset="2"/>
      </a:defRPr>
    </a:lvl4pPr>
    <a:lvl5pPr marL="1828800" algn="l" rtl="0" fontAlgn="base">
      <a:spcBef>
        <a:spcPct val="0"/>
      </a:spcBef>
      <a:spcAft>
        <a:spcPct val="0"/>
      </a:spcAft>
      <a:buClr>
        <a:schemeClr val="tx1"/>
      </a:buClr>
      <a:defRPr sz="1400" b="1" kern="1200">
        <a:solidFill>
          <a:schemeClr val="tx1"/>
        </a:solidFill>
        <a:latin typeface="Garamond" pitchFamily="18" charset="0"/>
        <a:ea typeface="+mn-ea"/>
        <a:cs typeface="+mn-cs"/>
        <a:sym typeface="Symbol" pitchFamily="18" charset="2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Garamond" pitchFamily="18" charset="0"/>
        <a:ea typeface="+mn-ea"/>
        <a:cs typeface="+mn-cs"/>
        <a:sym typeface="Symbol" pitchFamily="18" charset="2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Garamond" pitchFamily="18" charset="0"/>
        <a:ea typeface="+mn-ea"/>
        <a:cs typeface="+mn-cs"/>
        <a:sym typeface="Symbol" pitchFamily="18" charset="2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Garamond" pitchFamily="18" charset="0"/>
        <a:ea typeface="+mn-ea"/>
        <a:cs typeface="+mn-cs"/>
        <a:sym typeface="Symbol" pitchFamily="18" charset="2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Garamond" pitchFamily="18" charset="0"/>
        <a:ea typeface="+mn-ea"/>
        <a:cs typeface="+mn-cs"/>
        <a:sym typeface="Symbol" pitchFamily="18" charset="2"/>
      </a:defRPr>
    </a:lvl9pPr>
  </p:defaultTextStyle>
  <p:modifyVerifier cryptProviderType="rsaFull" cryptAlgorithmClass="hash" cryptAlgorithmType="typeAny" cryptAlgorithmSid="4" spinCount="100000" saltData="yJ4WwUwRMc+lJzY5KxMQPQ==" hashData="CMVQR7Wh/cqWG7z1aDBpwLi3Hb8="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 Butterworth" initials="DSB" lastIdx="1" clrIdx="0"/>
  <p:cmAuthor id="1" name="Doug Butterworth" initials="DB" lastIdx="19" clrIdx="1"/>
  <p:cmAuthor id="2" name="Doug Butterworth" initials="DS" lastIdx="26" clrIdx="2"/>
  <p:cmAuthor id="3" name="Helena Geromont" initials="" lastIdx="4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234"/>
    <a:srgbClr val="FF9933"/>
    <a:srgbClr val="0D6C00"/>
    <a:srgbClr val="66FF66"/>
    <a:srgbClr val="80FF00"/>
    <a:srgbClr val="00FF00"/>
    <a:srgbClr val="A4CED8"/>
    <a:srgbClr val="33CC33"/>
    <a:srgbClr val="CC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23" autoAdjust="0"/>
    <p:restoredTop sz="94660" autoAdjust="0"/>
  </p:normalViewPr>
  <p:slideViewPr>
    <p:cSldViewPr>
      <p:cViewPr>
        <p:scale>
          <a:sx n="103" d="100"/>
          <a:sy n="103" d="100"/>
        </p:scale>
        <p:origin x="-864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25" d="100"/>
          <a:sy n="125" d="100"/>
        </p:scale>
        <p:origin x="-1312" y="264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wmf"/><Relationship Id="rId3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68AF1BEC-3A80-4A6D-AFBC-EC6AE20B0E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58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5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55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55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76818699-A928-4EF7-93F8-FF9A10A4E2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252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18699-A928-4EF7-93F8-FF9A10A4E273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42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18699-A928-4EF7-93F8-FF9A10A4E273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9273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76818699-A928-4EF7-93F8-FF9A10A4E273}" type="slidenum">
              <a:rPr lang="en-GB" smtClean="0">
                <a:solidFill>
                  <a:prstClr val="black"/>
                </a:solidFill>
              </a:rPr>
              <a:pPr>
                <a:buClr>
                  <a:prstClr val="black"/>
                </a:buClr>
                <a:defRPr/>
              </a:pPr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2592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18699-A928-4EF7-93F8-FF9A10A4E273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9273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76818699-A928-4EF7-93F8-FF9A10A4E273}" type="slidenum">
              <a:rPr lang="en-GB" smtClean="0">
                <a:solidFill>
                  <a:prstClr val="black"/>
                </a:solidFill>
              </a:rPr>
              <a:pPr>
                <a:buClr>
                  <a:prstClr val="black"/>
                </a:buClr>
                <a:defRPr/>
              </a:pPr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2592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18699-A928-4EF7-93F8-FF9A10A4E273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9273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76818699-A928-4EF7-93F8-FF9A10A4E273}" type="slidenum">
              <a:rPr lang="en-GB" smtClean="0">
                <a:solidFill>
                  <a:prstClr val="black"/>
                </a:solidFill>
              </a:rPr>
              <a:pPr>
                <a:buClr>
                  <a:prstClr val="black"/>
                </a:buClr>
                <a:defRPr/>
              </a:pPr>
              <a:t>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2592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18699-A928-4EF7-93F8-FF9A10A4E273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9273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76818699-A928-4EF7-93F8-FF9A10A4E273}" type="slidenum">
              <a:rPr lang="en-GB" smtClean="0">
                <a:solidFill>
                  <a:prstClr val="black"/>
                </a:solidFill>
              </a:rPr>
              <a:pPr>
                <a:buClr>
                  <a:prstClr val="black"/>
                </a:buClr>
                <a:defRPr/>
              </a:pPr>
              <a:t>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2592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18699-A928-4EF7-93F8-FF9A10A4E273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64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18699-A928-4EF7-93F8-FF9A10A4E273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7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76818699-A928-4EF7-93F8-FF9A10A4E273}" type="slidenum">
              <a:rPr lang="en-GB" smtClean="0">
                <a:solidFill>
                  <a:prstClr val="black"/>
                </a:solidFill>
              </a:rPr>
              <a:pPr>
                <a:buClr>
                  <a:prstClr val="black"/>
                </a:buClr>
                <a:defRPr/>
              </a:pPr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71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18699-A928-4EF7-93F8-FF9A10A4E273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03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18699-A928-4EF7-93F8-FF9A10A4E273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03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18699-A928-4EF7-93F8-FF9A10A4E273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92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76818699-A928-4EF7-93F8-FF9A10A4E273}" type="slidenum">
              <a:rPr lang="en-GB" smtClean="0">
                <a:solidFill>
                  <a:prstClr val="black"/>
                </a:solidFill>
              </a:rPr>
              <a:pPr>
                <a:buClr>
                  <a:prstClr val="black"/>
                </a:buClr>
                <a:defRPr/>
              </a:pPr>
              <a:t>26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71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76818699-A928-4EF7-93F8-FF9A10A4E273}" type="slidenum">
              <a:rPr lang="en-GB" smtClean="0">
                <a:solidFill>
                  <a:prstClr val="black"/>
                </a:solidFill>
              </a:rPr>
              <a:pPr>
                <a:buClr>
                  <a:prstClr val="black"/>
                </a:buClr>
                <a:defRPr/>
              </a:pPr>
              <a:t>27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031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76818699-A928-4EF7-93F8-FF9A10A4E273}" type="slidenum">
              <a:rPr lang="en-GB" smtClean="0">
                <a:solidFill>
                  <a:prstClr val="black"/>
                </a:solidFill>
              </a:rPr>
              <a:pPr>
                <a:buClr>
                  <a:prstClr val="black"/>
                </a:buClr>
                <a:defRPr/>
              </a:pPr>
              <a:t>28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03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76818699-A928-4EF7-93F8-FF9A10A4E273}" type="slidenum">
              <a:rPr lang="en-GB" smtClean="0">
                <a:solidFill>
                  <a:prstClr val="black"/>
                </a:solidFill>
              </a:rPr>
              <a:pPr>
                <a:buClr>
                  <a:prstClr val="black"/>
                </a:buClr>
                <a:defRPr/>
              </a:pPr>
              <a:t>29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79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76818699-A928-4EF7-93F8-FF9A10A4E273}" type="slidenum">
              <a:rPr lang="en-GB" smtClean="0">
                <a:solidFill>
                  <a:prstClr val="black"/>
                </a:solidFill>
              </a:rPr>
              <a:pPr>
                <a:buClr>
                  <a:prstClr val="black"/>
                </a:buClr>
                <a:defRPr/>
              </a:pPr>
              <a:t>30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27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18699-A928-4EF7-93F8-FF9A10A4E273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73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76818699-A928-4EF7-93F8-FF9A10A4E273}" type="slidenum">
              <a:rPr lang="en-GB" smtClean="0">
                <a:solidFill>
                  <a:prstClr val="black"/>
                </a:solidFill>
              </a:rPr>
              <a:pPr>
                <a:buClr>
                  <a:prstClr val="black"/>
                </a:buClr>
                <a:defRPr/>
              </a:pPr>
              <a:t>32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8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76818699-A928-4EF7-93F8-FF9A10A4E273}" type="slidenum">
              <a:rPr lang="en-GB" smtClean="0">
                <a:solidFill>
                  <a:prstClr val="black"/>
                </a:solidFill>
              </a:rPr>
              <a:pPr>
                <a:buClr>
                  <a:prstClr val="black"/>
                </a:buClr>
                <a:defRPr/>
              </a:pPr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036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76818699-A928-4EF7-93F8-FF9A10A4E273}" type="slidenum">
              <a:rPr lang="en-GB" smtClean="0">
                <a:solidFill>
                  <a:prstClr val="black"/>
                </a:solidFill>
              </a:rPr>
              <a:pPr>
                <a:buClr>
                  <a:prstClr val="black"/>
                </a:buClr>
                <a:defRPr/>
              </a:pPr>
              <a:t>33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796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76818699-A928-4EF7-93F8-FF9A10A4E273}" type="slidenum">
              <a:rPr lang="en-GB" smtClean="0">
                <a:solidFill>
                  <a:prstClr val="black"/>
                </a:solidFill>
              </a:rPr>
              <a:pPr>
                <a:buClr>
                  <a:prstClr val="black"/>
                </a:buClr>
                <a:defRPr/>
              </a:pPr>
              <a:t>34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796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76818699-A928-4EF7-93F8-FF9A10A4E273}" type="slidenum">
              <a:rPr lang="en-GB" smtClean="0">
                <a:solidFill>
                  <a:prstClr val="black"/>
                </a:solidFill>
              </a:rPr>
              <a:pPr>
                <a:buClr>
                  <a:prstClr val="black"/>
                </a:buClr>
                <a:defRPr/>
              </a:pPr>
              <a:t>35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796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76818699-A928-4EF7-93F8-FF9A10A4E273}" type="slidenum">
              <a:rPr lang="en-GB" smtClean="0">
                <a:solidFill>
                  <a:prstClr val="black"/>
                </a:solidFill>
              </a:rPr>
              <a:pPr>
                <a:buClr>
                  <a:prstClr val="black"/>
                </a:buClr>
                <a:defRPr/>
              </a:pPr>
              <a:t>36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796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76818699-A928-4EF7-93F8-FF9A10A4E273}" type="slidenum">
              <a:rPr lang="en-GB" smtClean="0">
                <a:solidFill>
                  <a:prstClr val="black"/>
                </a:solidFill>
              </a:rPr>
              <a:pPr>
                <a:buClr>
                  <a:prstClr val="black"/>
                </a:buClr>
                <a:defRPr/>
              </a:pPr>
              <a:t>37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796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18699-A928-4EF7-93F8-FF9A10A4E273}" type="slidenum">
              <a:rPr lang="en-GB" smtClean="0"/>
              <a:pPr>
                <a:defRPr/>
              </a:pPr>
              <a:t>42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095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18699-A928-4EF7-93F8-FF9A10A4E273}" type="slidenum">
              <a:rPr lang="en-GB" smtClean="0"/>
              <a:pPr>
                <a:defRPr/>
              </a:pPr>
              <a:t>43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095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buClrTx/>
            </a:pPr>
            <a:fld id="{B0C5A770-D5A7-4246-BC4B-FF83DB230862}" type="slidenum">
              <a:rPr lang="en-GB" sz="1200" b="0">
                <a:latin typeface="Arial" charset="0"/>
              </a:rPr>
              <a:pPr algn="r">
                <a:buClrTx/>
              </a:pPr>
              <a:t>44</a:t>
            </a:fld>
            <a:endParaRPr lang="en-GB" sz="1200" b="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76818699-A928-4EF7-93F8-FF9A10A4E273}" type="slidenum">
              <a:rPr lang="en-GB" smtClean="0">
                <a:solidFill>
                  <a:prstClr val="black"/>
                </a:solidFill>
              </a:rPr>
              <a:pPr>
                <a:buClr>
                  <a:prstClr val="black"/>
                </a:buClr>
                <a:defRPr/>
              </a:pPr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03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76818699-A928-4EF7-93F8-FF9A10A4E273}" type="slidenum">
              <a:rPr lang="en-GB" smtClean="0">
                <a:solidFill>
                  <a:prstClr val="black"/>
                </a:solidFill>
              </a:rPr>
              <a:pPr>
                <a:buClr>
                  <a:prstClr val="black"/>
                </a:buClr>
                <a:defRPr/>
              </a:pPr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92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18699-A928-4EF7-93F8-FF9A10A4E27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273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76818699-A928-4EF7-93F8-FF9A10A4E273}" type="slidenum">
              <a:rPr lang="en-GB" smtClean="0">
                <a:solidFill>
                  <a:prstClr val="black"/>
                </a:solidFill>
              </a:rPr>
              <a:pPr>
                <a:buClr>
                  <a:prstClr val="black"/>
                </a:buClr>
                <a:defRPr/>
              </a:pPr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2592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18699-A928-4EF7-93F8-FF9A10A4E27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9273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76818699-A928-4EF7-93F8-FF9A10A4E273}" type="slidenum">
              <a:rPr lang="en-GB" smtClean="0">
                <a:solidFill>
                  <a:prstClr val="black"/>
                </a:solidFill>
              </a:rPr>
              <a:pPr>
                <a:buClr>
                  <a:prstClr val="black"/>
                </a:buClr>
                <a:defRPr/>
              </a:pPr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259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Z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5E1238A-53FD-427C-AC6D-17417F0F6176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grpSp>
        <p:nvGrpSpPr>
          <p:cNvPr id="13" name="Group 16"/>
          <p:cNvGrpSpPr>
            <a:grpSpLocks/>
          </p:cNvGrpSpPr>
          <p:nvPr userDrawn="1"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" name="Group 17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" name="Freeform 18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A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A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A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A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A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" name="Freeform 23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Z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Z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B87589-9DCD-4875-8DBD-F2A5B0ABF26B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9D2B73-8D16-4827-AA77-181F7FBC1EEA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8724C6-9E4F-4FA3-812D-688686225AF0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2FCE31-1E3D-4AF4-AB49-7870BB75CFDA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3563C7-2091-43FD-988F-960265E6A78C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E2E6A7-DDBB-4CB8-97AB-53DADE16CB1D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8CF85E-7D0B-42A1-B09F-A400DB6D31A7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F1FAFE-7B2B-4A41-BA17-B80D7C8F68BD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4F2589-9135-4B7C-A6E9-E2397B9DAA37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32465FC-088F-4CA4-9076-598DEAECD7DA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Z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5709" y="6494892"/>
            <a:ext cx="669525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Z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CCF0983-90E7-4DEA-A092-147085B33101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8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156" y="4061756"/>
            <a:ext cx="8229600" cy="86409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>
                <a:solidFill>
                  <a:srgbClr val="7F7F7F"/>
                </a:solidFill>
              </a:rPr>
              <a:t>Doug Butterworth and Helena Geromont</a:t>
            </a:r>
            <a:endParaRPr lang="en-ZA" sz="2400" dirty="0">
              <a:solidFill>
                <a:srgbClr val="7F7F7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45624" cy="3456384"/>
          </a:xfrm>
          <a:effectLst>
            <a:reflection endPos="0" dir="5400000" sy="-100000" algn="bl" rotWithShape="0"/>
          </a:effectLst>
        </p:spPr>
        <p:txBody>
          <a:bodyPr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>
              <a:lnSpc>
                <a:spcPct val="120000"/>
              </a:lnSpc>
            </a:pPr>
            <a:r>
              <a:rPr lang="en-US" sz="6600" dirty="0" smtClean="0">
                <a:solidFill>
                  <a:srgbClr val="0D6C00"/>
                </a:solidFill>
              </a:rPr>
              <a:t>K I S S</a:t>
            </a:r>
            <a:r>
              <a:rPr lang="en-US" sz="4000" dirty="0" smtClean="0">
                <a:solidFill>
                  <a:srgbClr val="0D6C00"/>
                </a:solidFill>
              </a:rPr>
              <a:t/>
            </a:r>
            <a:br>
              <a:rPr lang="en-US" sz="4000" dirty="0" smtClean="0">
                <a:solidFill>
                  <a:srgbClr val="0D6C00"/>
                </a:solidFill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The key principle for managing data-limited fisheries?</a:t>
            </a:r>
            <a:endParaRPr lang="en-Z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4941168"/>
            <a:ext cx="7920880" cy="982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MARAM (Marine Resource Assessment and Management Group)</a:t>
            </a:r>
            <a:br>
              <a:rPr lang="en-US" b="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US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Department of Mathematics and Applied Mathematics</a:t>
            </a:r>
            <a:br>
              <a:rPr lang="en-US" b="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US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University of Cape Town, Rondebosch 7701, South Africa</a:t>
            </a:r>
            <a:endParaRPr lang="en-ZA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65304"/>
            <a:ext cx="932756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65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108012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D6C00"/>
                </a:solidFill>
              </a:rPr>
              <a:t>Qualitative and semi-quantitative methods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19872" y="836712"/>
            <a:ext cx="4313141" cy="3312368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Assumptions:</a:t>
            </a:r>
          </a:p>
          <a:p>
            <a:pPr algn="ctr"/>
            <a:endParaRPr lang="en-US" sz="1800" dirty="0" smtClean="0"/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800" dirty="0" smtClean="0"/>
              <a:t>Qualitative information and/or scoring of attributes and rankings are objective and without bias.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11" name="Oval 10"/>
          <p:cNvSpPr/>
          <p:nvPr/>
        </p:nvSpPr>
        <p:spPr>
          <a:xfrm>
            <a:off x="143665" y="1593542"/>
            <a:ext cx="5040560" cy="3960440"/>
          </a:xfrm>
          <a:prstGeom prst="ellipse">
            <a:avLst/>
          </a:prstGeom>
          <a:solidFill>
            <a:srgbClr val="0D6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Advantages:</a:t>
            </a:r>
          </a:p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A partnership approach; 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Combine expertise; 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Qualitative knowledge for Bayesian priors; 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Reconstruct ion of time series data.</a:t>
            </a:r>
          </a:p>
        </p:txBody>
      </p:sp>
      <p:sp>
        <p:nvSpPr>
          <p:cNvPr id="14" name="Oval 13"/>
          <p:cNvSpPr/>
          <p:nvPr/>
        </p:nvSpPr>
        <p:spPr>
          <a:xfrm>
            <a:off x="3779912" y="2636912"/>
            <a:ext cx="5184576" cy="4032448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Disadvantages:</a:t>
            </a:r>
          </a:p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Subjective rather than objective feedback;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Misinformation and hidden agendas; 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Difficult to quantify qualitative information;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High levels of variability and bias; 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Qualitative approaches difficult to simulation test.</a:t>
            </a:r>
          </a:p>
          <a:p>
            <a:pPr marL="285750" indent="-285750">
              <a:buClr>
                <a:prstClr val="black"/>
              </a:buClr>
              <a:buFont typeface="Arial" pitchFamily="34" charset="0"/>
              <a:buChar char="•"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2014. FAO data-poor review. JRC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515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772816"/>
            <a:ext cx="8003232" cy="216369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en-US" sz="2200" b="1" dirty="0" smtClean="0">
                <a:solidFill>
                  <a:schemeClr val="accent4"/>
                </a:solidFill>
              </a:rPr>
              <a:t>Assessment models: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Beverton-Holt (spawning biomass and yield per recruit)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Spawning Potential Ratio (LB-SPR)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Length-based per recruit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6C00"/>
                </a:solidFill>
              </a:rPr>
              <a:t>Per-Recruit methods</a:t>
            </a:r>
            <a:endParaRPr lang="en-US" sz="3600" dirty="0">
              <a:solidFill>
                <a:srgbClr val="0D6C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57948" y="1716916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2014. FAO data-poor review. JRC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28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779912" y="1124744"/>
            <a:ext cx="5040560" cy="3312368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Assumptions:</a:t>
            </a:r>
          </a:p>
          <a:p>
            <a:pPr algn="ctr"/>
            <a:endParaRPr lang="en-US" sz="1800" dirty="0" smtClean="0"/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800" dirty="0" smtClean="0"/>
              <a:t>Equilibrium conditions: recruitment and mortality are constant with time.</a:t>
            </a:r>
          </a:p>
          <a:p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108012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D6C00"/>
                </a:solidFill>
              </a:rPr>
              <a:t>Per-Recruit methods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2014. FAO data-poor review. JRC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1520" y="2060848"/>
            <a:ext cx="5832648" cy="4797963"/>
          </a:xfrm>
          <a:prstGeom prst="ellipse">
            <a:avLst/>
          </a:prstGeom>
          <a:solidFill>
            <a:srgbClr val="0D6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Advantages: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Applied when time-series data are sparse and only knowledge available is of growth parameters;</a:t>
            </a:r>
          </a:p>
          <a:p>
            <a:pPr marL="285750" lvl="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</a:rPr>
              <a:t>Provides estimate of total mortality</a:t>
            </a:r>
            <a:r>
              <a:rPr lang="en-US" sz="1800" dirty="0" smtClean="0">
                <a:solidFill>
                  <a:prstClr val="white"/>
                </a:solidFill>
              </a:rPr>
              <a:t>;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Provides basic reference points;</a:t>
            </a:r>
          </a:p>
          <a:p>
            <a:pPr marL="285750" lvl="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Can use </a:t>
            </a:r>
            <a:r>
              <a:rPr lang="en-US" sz="1800" dirty="0">
                <a:solidFill>
                  <a:prstClr val="white"/>
                </a:solidFill>
              </a:rPr>
              <a:t>in combination with other </a:t>
            </a:r>
            <a:r>
              <a:rPr lang="en-US" sz="1800" dirty="0" smtClean="0">
                <a:solidFill>
                  <a:prstClr val="white"/>
                </a:solidFill>
              </a:rPr>
              <a:t>approaches</a:t>
            </a:r>
            <a:r>
              <a:rPr lang="en-US" sz="1800" dirty="0">
                <a:solidFill>
                  <a:prstClr val="white"/>
                </a:solidFill>
              </a:rPr>
              <a:t>;</a:t>
            </a:r>
            <a:endParaRPr lang="en-US" sz="1800" dirty="0" smtClean="0">
              <a:solidFill>
                <a:prstClr val="white"/>
              </a:solidFill>
            </a:endParaRPr>
          </a:p>
          <a:p>
            <a:pPr marL="285750" lvl="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Cost-effective </a:t>
            </a:r>
            <a:r>
              <a:rPr lang="en-US" sz="1800" dirty="0">
                <a:solidFill>
                  <a:prstClr val="white"/>
                </a:solidFill>
              </a:rPr>
              <a:t>management for data-poor </a:t>
            </a:r>
            <a:r>
              <a:rPr lang="en-US" sz="1800" dirty="0" smtClean="0">
                <a:solidFill>
                  <a:prstClr val="white"/>
                </a:solidFill>
              </a:rPr>
              <a:t>stocks</a:t>
            </a:r>
            <a:r>
              <a:rPr lang="en-US" sz="1800" dirty="0">
                <a:solidFill>
                  <a:prstClr val="white"/>
                </a:solidFill>
              </a:rPr>
              <a:t>.</a:t>
            </a:r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35896" y="2564904"/>
            <a:ext cx="5256584" cy="4032448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algn="ctr">
              <a:buClr>
                <a:prstClr val="black"/>
              </a:buClr>
            </a:pPr>
            <a:endParaRPr lang="en-US" sz="1800" dirty="0">
              <a:solidFill>
                <a:prstClr val="white"/>
              </a:solidFill>
            </a:endParaRPr>
          </a:p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Disadvantages:</a:t>
            </a:r>
          </a:p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lvl="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Does not take dynamic effects into account;</a:t>
            </a:r>
          </a:p>
          <a:p>
            <a:pPr marL="285750" lvl="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Equilibrium </a:t>
            </a:r>
            <a:r>
              <a:rPr lang="en-US" sz="1800" dirty="0">
                <a:solidFill>
                  <a:prstClr val="white"/>
                </a:solidFill>
              </a:rPr>
              <a:t>conditions not likely to hold;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Not suitable for species with high recruitment variability;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Relies on accurate estimates of growth parameters and </a:t>
            </a:r>
            <a:r>
              <a:rPr lang="en-US" sz="1800" i="1" dirty="0" smtClean="0">
                <a:solidFill>
                  <a:prstClr val="white"/>
                </a:solidFill>
              </a:rPr>
              <a:t>M.</a:t>
            </a:r>
          </a:p>
          <a:p>
            <a:pPr>
              <a:buClr>
                <a:prstClr val="white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indent="-285750">
              <a:buClr>
                <a:prstClr val="black"/>
              </a:buClr>
              <a:buFont typeface="Arial" pitchFamily="34" charset="0"/>
              <a:buChar char="•"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481328"/>
            <a:ext cx="8003232" cy="194767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en-US" sz="2200" b="1" dirty="0" smtClean="0">
                <a:solidFill>
                  <a:schemeClr val="accent4"/>
                </a:solidFill>
              </a:rPr>
              <a:t>Assessment models: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Decision tree with Length-based indicators 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	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6C00"/>
                </a:solidFill>
              </a:rPr>
              <a:t>Length-based methods</a:t>
            </a:r>
            <a:endParaRPr lang="en-US" sz="3600" dirty="0">
              <a:solidFill>
                <a:srgbClr val="0D6C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55900" y="1500892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Down Arrow 5"/>
          <p:cNvSpPr/>
          <p:nvPr/>
        </p:nvSpPr>
        <p:spPr>
          <a:xfrm rot="16200000">
            <a:off x="57612" y="3877156"/>
            <a:ext cx="582467" cy="694267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95979" y="3861048"/>
            <a:ext cx="8003232" cy="23762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20000"/>
              </a:lnSpc>
              <a:buFont typeface="Wingdings 3"/>
              <a:buNone/>
            </a:pPr>
            <a:r>
              <a:rPr lang="en-US" sz="2400" b="1" dirty="0" smtClean="0">
                <a:solidFill>
                  <a:schemeClr val="accent4"/>
                </a:solidFill>
              </a:rPr>
              <a:t>Harvest control rules:</a:t>
            </a:r>
            <a:endParaRPr lang="en-US" sz="2400" b="1" dirty="0" smtClean="0">
              <a:solidFill>
                <a:srgbClr val="2DA2BF"/>
              </a:solidFill>
            </a:endParaRPr>
          </a:p>
          <a:p>
            <a:pPr marL="365760" lvl="1" indent="0">
              <a:lnSpc>
                <a:spcPct val="150000"/>
              </a:lnSpc>
              <a:buFont typeface="Verdana"/>
              <a:buNone/>
            </a:pPr>
            <a:r>
              <a:rPr lang="en-US" sz="1900" b="1" dirty="0" smtClean="0">
                <a:solidFill>
                  <a:srgbClr val="2DA2BF"/>
                </a:solidFill>
              </a:rPr>
              <a:t>Stepwise Constant Catch MP (LstepCC):	</a:t>
            </a:r>
          </a:p>
          <a:p>
            <a:pPr marL="365760" lvl="1" indent="0">
              <a:lnSpc>
                <a:spcPct val="150000"/>
              </a:lnSpc>
              <a:buFont typeface="Verdana"/>
              <a:buNone/>
            </a:pPr>
            <a:r>
              <a:rPr lang="en-US" sz="1900" b="1" dirty="0" smtClean="0">
                <a:solidFill>
                  <a:srgbClr val="2DA2BF"/>
                </a:solidFill>
              </a:rPr>
              <a:t>Target mean length MP (Ltarget):</a:t>
            </a:r>
          </a:p>
          <a:p>
            <a:pPr marL="365760" lvl="1" indent="0">
              <a:lnSpc>
                <a:spcPct val="150000"/>
              </a:lnSpc>
              <a:buFont typeface="Verdana"/>
              <a:buNone/>
            </a:pPr>
            <a:r>
              <a:rPr lang="en-US" sz="1900" dirty="0" smtClean="0">
                <a:solidFill>
                  <a:srgbClr val="2DA2BF"/>
                </a:solidFill>
              </a:rPr>
              <a:t>Target LB-SPR MP:</a:t>
            </a:r>
            <a:r>
              <a:rPr lang="en-US" sz="1400" b="1" dirty="0" smtClean="0">
                <a:solidFill>
                  <a:srgbClr val="2DA2BF"/>
                </a:solidFill>
              </a:rPr>
              <a:t>	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2492896"/>
            <a:ext cx="4536504" cy="769441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marL="365760" lvl="1" indent="0">
              <a:lnSpc>
                <a:spcPct val="150000"/>
              </a:lnSpc>
              <a:buNone/>
            </a:pPr>
            <a:r>
              <a:rPr lang="en-US" sz="1800" i="1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en-US" sz="1800" i="1" baseline="-25000" dirty="0" smtClean="0">
                <a:solidFill>
                  <a:schemeClr val="bg1"/>
                </a:solidFill>
                <a:latin typeface="+mn-lt"/>
              </a:rPr>
              <a:t>obj</a:t>
            </a:r>
            <a:r>
              <a:rPr lang="en-US" sz="1800" i="1" dirty="0" smtClean="0">
                <a:solidFill>
                  <a:schemeClr val="bg1"/>
                </a:solidFill>
                <a:latin typeface="+mn-lt"/>
              </a:rPr>
              <a:t>=P</a:t>
            </a:r>
            <a:r>
              <a:rPr lang="en-US" sz="1800" i="1" baseline="-25000" dirty="0" smtClean="0">
                <a:solidFill>
                  <a:schemeClr val="bg1"/>
                </a:solidFill>
                <a:latin typeface="+mn-lt"/>
              </a:rPr>
              <a:t>mat</a:t>
            </a:r>
            <a:r>
              <a:rPr lang="en-US" sz="1800" i="1" dirty="0">
                <a:solidFill>
                  <a:schemeClr val="bg1"/>
                </a:solidFill>
                <a:latin typeface="+mn-lt"/>
              </a:rPr>
              <a:t>+</a:t>
            </a:r>
            <a:r>
              <a:rPr lang="en-US" sz="1800" i="1" dirty="0" smtClean="0">
                <a:solidFill>
                  <a:schemeClr val="bg1"/>
                </a:solidFill>
                <a:latin typeface="+mn-lt"/>
              </a:rPr>
              <a:t> P</a:t>
            </a:r>
            <a:r>
              <a:rPr lang="en-US" sz="1800" i="1" baseline="-25000" dirty="0" smtClean="0">
                <a:solidFill>
                  <a:schemeClr val="bg1"/>
                </a:solidFill>
                <a:latin typeface="+mn-lt"/>
              </a:rPr>
              <a:t>opt</a:t>
            </a:r>
            <a:r>
              <a:rPr lang="en-US" sz="1800" i="1" dirty="0">
                <a:solidFill>
                  <a:schemeClr val="bg1"/>
                </a:solidFill>
                <a:latin typeface="+mn-lt"/>
              </a:rPr>
              <a:t>+</a:t>
            </a:r>
            <a:r>
              <a:rPr lang="en-US" sz="1800" i="1" dirty="0" smtClean="0">
                <a:solidFill>
                  <a:schemeClr val="bg1"/>
                </a:solidFill>
                <a:latin typeface="+mn-lt"/>
              </a:rPr>
              <a:t> P</a:t>
            </a:r>
            <a:r>
              <a:rPr lang="en-US" sz="1800" i="1" baseline="-25000" dirty="0" smtClean="0">
                <a:solidFill>
                  <a:schemeClr val="bg1"/>
                </a:solidFill>
                <a:latin typeface="+mn-lt"/>
              </a:rPr>
              <a:t>mega</a:t>
            </a:r>
          </a:p>
          <a:p>
            <a:pPr marL="365760" lvl="1" indent="0">
              <a:lnSpc>
                <a:spcPct val="150000"/>
              </a:lnSpc>
              <a:buNone/>
            </a:pPr>
            <a:endParaRPr lang="en-US" sz="1800" i="1" baseline="-25000" dirty="0" smtClean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20072" y="3789040"/>
            <a:ext cx="3470572" cy="630942"/>
            <a:chOff x="4603924" y="3645024"/>
            <a:chExt cx="3496468" cy="630942"/>
          </a:xfrm>
        </p:grpSpPr>
        <p:sp>
          <p:nvSpPr>
            <p:cNvPr id="11" name="TextBox 10"/>
            <p:cNvSpPr txBox="1"/>
            <p:nvPr/>
          </p:nvSpPr>
          <p:spPr>
            <a:xfrm>
              <a:off x="4603924" y="3645024"/>
              <a:ext cx="3496468" cy="630942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 smtClean="0">
                <a:solidFill>
                  <a:schemeClr val="bg1"/>
                </a:solidFill>
                <a:latin typeface="+mn-lt"/>
              </a:endParaRPr>
            </a:p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 smtClean="0">
                <a:solidFill>
                  <a:schemeClr val="bg1"/>
                </a:solidFill>
                <a:latin typeface="+mn-lt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4927803"/>
                </p:ext>
              </p:extLst>
            </p:nvPr>
          </p:nvGraphicFramePr>
          <p:xfrm>
            <a:off x="4798640" y="3789040"/>
            <a:ext cx="2425576" cy="419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8" name="Equation" r:id="rId4" imgW="1320800" imgH="228600" progId="Equation.DSMT4">
                    <p:embed/>
                  </p:oleObj>
                </mc:Choice>
                <mc:Fallback>
                  <p:oleObj name="Equation" r:id="rId4" imgW="1320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8640" y="3789040"/>
                          <a:ext cx="2425576" cy="4198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4067944" y="5445224"/>
            <a:ext cx="4824536" cy="1184940"/>
            <a:chOff x="1691680" y="5661248"/>
            <a:chExt cx="4824536" cy="1184940"/>
          </a:xfrm>
        </p:grpSpPr>
        <p:sp>
          <p:nvSpPr>
            <p:cNvPr id="15" name="TextBox 14"/>
            <p:cNvSpPr txBox="1"/>
            <p:nvPr/>
          </p:nvSpPr>
          <p:spPr>
            <a:xfrm>
              <a:off x="1691680" y="5661248"/>
              <a:ext cx="4824536" cy="1184940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 smtClean="0">
                <a:solidFill>
                  <a:schemeClr val="bg1"/>
                </a:solidFill>
                <a:latin typeface="+mn-lt"/>
              </a:endParaRPr>
            </a:p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>
                <a:solidFill>
                  <a:schemeClr val="bg1"/>
                </a:solidFill>
                <a:latin typeface="+mn-lt"/>
              </a:endParaRPr>
            </a:p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 smtClean="0">
                <a:solidFill>
                  <a:schemeClr val="bg1"/>
                </a:solidFill>
                <a:latin typeface="+mn-lt"/>
              </a:endParaRPr>
            </a:p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 smtClean="0">
                <a:solidFill>
                  <a:schemeClr val="bg1"/>
                </a:solidFill>
                <a:latin typeface="+mn-lt"/>
              </a:endParaRPr>
            </a:p>
          </p:txBody>
        </p:sp>
        <p:graphicFrame>
          <p:nvGraphicFramePr>
            <p:cNvPr id="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8203527"/>
                </p:ext>
              </p:extLst>
            </p:nvPr>
          </p:nvGraphicFramePr>
          <p:xfrm>
            <a:off x="1754716" y="5760663"/>
            <a:ext cx="4708525" cy="1031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9" name="Equation" r:id="rId6" imgW="2603500" imgH="571500" progId="Equation.DSMT4">
                    <p:embed/>
                  </p:oleObj>
                </mc:Choice>
                <mc:Fallback>
                  <p:oleObj name="Equation" r:id="rId6" imgW="2603500" imgH="571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4716" y="5760663"/>
                          <a:ext cx="4708525" cy="1031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2014. FAO data-poor review. JRC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05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907704" y="1412776"/>
            <a:ext cx="4313141" cy="3312368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Assumptions:</a:t>
            </a:r>
          </a:p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Catch-at-length data are representative of total catch distribution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endParaRPr lang="en-US" sz="1800" dirty="0" smtClean="0">
              <a:solidFill>
                <a:prstClr val="white"/>
              </a:solidFill>
            </a:endParaRPr>
          </a:p>
          <a:p>
            <a:pPr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108012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D6C00"/>
                </a:solidFill>
              </a:rPr>
              <a:t>Length-based methods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826" y="2384884"/>
            <a:ext cx="5040560" cy="3960440"/>
          </a:xfrm>
          <a:prstGeom prst="ellipse">
            <a:avLst/>
          </a:prstGeom>
          <a:solidFill>
            <a:srgbClr val="0D6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Advantages: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Length data are easy and cheap to collect;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Simple approaches encourage participation of stakeholders;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Length-based indicators can be used in HCRs;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Mean length HCRs are simple and intuitive.</a:t>
            </a:r>
            <a:endParaRPr lang="en-US" sz="1800" dirty="0">
              <a:solidFill>
                <a:prstClr val="white"/>
              </a:solidFill>
            </a:endParaRP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19872" y="1700808"/>
            <a:ext cx="5506096" cy="504056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Disadvantages:</a:t>
            </a:r>
          </a:p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Lag in feedback from mean length data;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Mean </a:t>
            </a:r>
            <a:r>
              <a:rPr lang="en-US" sz="1800" dirty="0">
                <a:solidFill>
                  <a:prstClr val="white"/>
                </a:solidFill>
              </a:rPr>
              <a:t>size can be an imprecise indicator of stock depletion;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</a:rPr>
              <a:t>For low h: not sufficient  contrast between length-based indicators at different depletion levels</a:t>
            </a:r>
            <a:r>
              <a:rPr lang="en-US" sz="1800" dirty="0" smtClean="0">
                <a:solidFill>
                  <a:prstClr val="white"/>
                </a:solidFill>
              </a:rPr>
              <a:t>;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HCRs not able to distinguish between noise and trend in mean length data;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</a:rPr>
              <a:t>Need extra precaution at low levels of depletion;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endParaRPr lang="en-US" sz="18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indent="-285750">
              <a:buClr>
                <a:prstClr val="black"/>
              </a:buClr>
              <a:buFont typeface="Arial" pitchFamily="34" charset="0"/>
              <a:buChar char="•"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8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340768"/>
            <a:ext cx="8003232" cy="302779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en-US" sz="2200" b="1" dirty="0" smtClean="0">
                <a:solidFill>
                  <a:schemeClr val="accent4"/>
                </a:solidFill>
              </a:rPr>
              <a:t>Assessment models: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Catch-MSY (CMSY)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Catch-only model (COM-SIR)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Depletion-Based Stock Reduction Analysis (DB-SRA)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Catch-Curve </a:t>
            </a:r>
            <a:r>
              <a:rPr lang="en-US" sz="1800" b="1" dirty="0">
                <a:solidFill>
                  <a:schemeClr val="bg1"/>
                </a:solidFill>
              </a:rPr>
              <a:t>Stock Reduction Analysis </a:t>
            </a:r>
            <a:r>
              <a:rPr lang="en-US" sz="1800" b="1" dirty="0" smtClean="0">
                <a:solidFill>
                  <a:schemeClr val="bg1"/>
                </a:solidFill>
              </a:rPr>
              <a:t>(CC-</a:t>
            </a:r>
            <a:r>
              <a:rPr lang="en-US" sz="1800" b="1" dirty="0">
                <a:solidFill>
                  <a:schemeClr val="bg1"/>
                </a:solidFill>
              </a:rPr>
              <a:t>SRA</a:t>
            </a:r>
            <a:r>
              <a:rPr lang="en-US" sz="1800" b="1" dirty="0" smtClean="0">
                <a:solidFill>
                  <a:schemeClr val="bg1"/>
                </a:solidFill>
              </a:rPr>
              <a:t>)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State-Space Catch-Only Model (SS-COM)</a:t>
            </a:r>
            <a:r>
              <a:rPr lang="en-US" sz="1400" b="1" dirty="0" smtClean="0">
                <a:solidFill>
                  <a:schemeClr val="bg1"/>
                </a:solidFill>
              </a:rPr>
              <a:t>	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6C00"/>
                </a:solidFill>
              </a:rPr>
              <a:t>Catch-based methods</a:t>
            </a:r>
            <a:endParaRPr lang="en-US" sz="3600" dirty="0">
              <a:solidFill>
                <a:srgbClr val="0D6C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55900" y="1500892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Down Arrow 5"/>
          <p:cNvSpPr/>
          <p:nvPr/>
        </p:nvSpPr>
        <p:spPr>
          <a:xfrm rot="16200000">
            <a:off x="55900" y="4669244"/>
            <a:ext cx="582467" cy="694267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64257" y="4537960"/>
            <a:ext cx="8064896" cy="22048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20000"/>
              </a:lnSpc>
              <a:buFont typeface="Wingdings 3"/>
              <a:buNone/>
            </a:pPr>
            <a:r>
              <a:rPr lang="en-US" sz="2200" b="1" dirty="0" smtClean="0">
                <a:solidFill>
                  <a:schemeClr val="accent4"/>
                </a:solidFill>
              </a:rPr>
              <a:t>Harvest control rules:</a:t>
            </a:r>
            <a:endParaRPr lang="en-US" sz="1800" b="1" dirty="0" smtClean="0">
              <a:solidFill>
                <a:schemeClr val="accent4"/>
              </a:solidFill>
            </a:endParaRPr>
          </a:p>
          <a:p>
            <a:pPr marL="365760" lvl="1" indent="0">
              <a:lnSpc>
                <a:spcPct val="150000"/>
              </a:lnSpc>
              <a:buFont typeface="Verdana"/>
              <a:buNone/>
            </a:pPr>
            <a:r>
              <a:rPr lang="en-US" sz="1800" b="1" dirty="0" smtClean="0">
                <a:solidFill>
                  <a:srgbClr val="2DA2BF"/>
                </a:solidFill>
              </a:rPr>
              <a:t>Depletion Adjusted Catch Scalar (DACS): 	</a:t>
            </a:r>
          </a:p>
          <a:p>
            <a:pPr marL="365760" lvl="1" indent="0">
              <a:lnSpc>
                <a:spcPct val="150000"/>
              </a:lnSpc>
              <a:buFont typeface="Verdana"/>
              <a:buNone/>
            </a:pPr>
            <a:r>
              <a:rPr lang="en-US" sz="1800" b="1" dirty="0" smtClean="0">
                <a:solidFill>
                  <a:srgbClr val="2DA2BF"/>
                </a:solidFill>
              </a:rPr>
              <a:t>Depletion Corrected Average Catch (DCAC): 	</a:t>
            </a:r>
            <a:r>
              <a:rPr lang="en-US" sz="1400" b="1" dirty="0" smtClean="0">
                <a:solidFill>
                  <a:srgbClr val="008000"/>
                </a:solidFill>
              </a:rPr>
              <a:t>		</a:t>
            </a:r>
            <a:endParaRPr lang="en-US" sz="2000" b="1" dirty="0">
              <a:solidFill>
                <a:srgbClr val="008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35712" y="5445224"/>
            <a:ext cx="3608288" cy="1184940"/>
            <a:chOff x="2776143" y="5517232"/>
            <a:chExt cx="3956097" cy="1184940"/>
          </a:xfrm>
        </p:grpSpPr>
        <p:sp>
          <p:nvSpPr>
            <p:cNvPr id="11" name="TextBox 10"/>
            <p:cNvSpPr txBox="1"/>
            <p:nvPr/>
          </p:nvSpPr>
          <p:spPr>
            <a:xfrm>
              <a:off x="2776143" y="5517232"/>
              <a:ext cx="3956097" cy="1184940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 smtClean="0">
                <a:solidFill>
                  <a:schemeClr val="bg1"/>
                </a:solidFill>
                <a:latin typeface="+mn-lt"/>
              </a:endParaRPr>
            </a:p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>
                <a:solidFill>
                  <a:schemeClr val="bg1"/>
                </a:solidFill>
                <a:latin typeface="+mn-lt"/>
              </a:endParaRPr>
            </a:p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 smtClean="0">
                <a:solidFill>
                  <a:schemeClr val="bg1"/>
                </a:solidFill>
                <a:latin typeface="+mn-lt"/>
              </a:endParaRPr>
            </a:p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 smtClean="0">
                <a:solidFill>
                  <a:schemeClr val="bg1"/>
                </a:solidFill>
                <a:latin typeface="+mn-lt"/>
              </a:endParaRPr>
            </a:p>
          </p:txBody>
        </p:sp>
        <p:graphicFrame>
          <p:nvGraphicFramePr>
            <p:cNvPr id="9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224085"/>
                </p:ext>
              </p:extLst>
            </p:nvPr>
          </p:nvGraphicFramePr>
          <p:xfrm>
            <a:off x="3012990" y="5682104"/>
            <a:ext cx="3595688" cy="830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1" name="Equation" r:id="rId4" imgW="2032000" imgH="469900" progId="Equation.DSMT4">
                    <p:embed/>
                  </p:oleObj>
                </mc:Choice>
                <mc:Fallback>
                  <p:oleObj name="Equation" r:id="rId4" imgW="2032000" imgH="469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2990" y="5682104"/>
                          <a:ext cx="3595688" cy="830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5796136" y="4005064"/>
            <a:ext cx="3096344" cy="1184940"/>
            <a:chOff x="5796136" y="1268760"/>
            <a:chExt cx="3096344" cy="1184940"/>
          </a:xfrm>
        </p:grpSpPr>
        <p:sp>
          <p:nvSpPr>
            <p:cNvPr id="14" name="TextBox 13"/>
            <p:cNvSpPr txBox="1"/>
            <p:nvPr/>
          </p:nvSpPr>
          <p:spPr>
            <a:xfrm>
              <a:off x="5796136" y="1268760"/>
              <a:ext cx="3096344" cy="1184940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 smtClean="0">
                <a:solidFill>
                  <a:schemeClr val="bg1"/>
                </a:solidFill>
                <a:latin typeface="+mn-lt"/>
              </a:endParaRPr>
            </a:p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>
                <a:solidFill>
                  <a:schemeClr val="bg1"/>
                </a:solidFill>
                <a:latin typeface="+mn-lt"/>
              </a:endParaRPr>
            </a:p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 smtClean="0">
                <a:solidFill>
                  <a:schemeClr val="bg1"/>
                </a:solidFill>
                <a:latin typeface="+mn-lt"/>
              </a:endParaRPr>
            </a:p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 smtClean="0">
                <a:solidFill>
                  <a:schemeClr val="bg1"/>
                </a:solidFill>
                <a:latin typeface="+mn-lt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3791176"/>
                </p:ext>
              </p:extLst>
            </p:nvPr>
          </p:nvGraphicFramePr>
          <p:xfrm>
            <a:off x="5940152" y="1484784"/>
            <a:ext cx="2809875" cy="808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2" name="Equation" r:id="rId6" imgW="1587500" imgH="457200" progId="Equation.DSMT4">
                    <p:embed/>
                  </p:oleObj>
                </mc:Choice>
                <mc:Fallback>
                  <p:oleObj name="Equation" r:id="rId6" imgW="15875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0152" y="1484784"/>
                          <a:ext cx="2809875" cy="808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2014. FAO data-poor review. JRC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725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101582" y="1268760"/>
            <a:ext cx="5358849" cy="3744416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Assumptions:</a:t>
            </a:r>
          </a:p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Trend in catch proportional to trend in biomass;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A complete catch time series is available representing all development stages of fishery ;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No changes in catchability or effort restrictions.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endParaRPr lang="en-US" sz="1800" dirty="0" smtClean="0">
              <a:solidFill>
                <a:prstClr val="white"/>
              </a:solidFill>
            </a:endParaRPr>
          </a:p>
          <a:p>
            <a:pPr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108012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D6C00"/>
                </a:solidFill>
              </a:rPr>
              <a:t>Catch-based methods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9512" y="2132856"/>
            <a:ext cx="5040560" cy="3960440"/>
          </a:xfrm>
          <a:prstGeom prst="ellipse">
            <a:avLst/>
          </a:prstGeom>
          <a:solidFill>
            <a:srgbClr val="0D6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Advantages: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Catch time-series data are generally available for most fisheries;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The HCRs are simple and easy to understand (but require guestimates of current depletion).</a:t>
            </a:r>
          </a:p>
        </p:txBody>
      </p:sp>
      <p:sp>
        <p:nvSpPr>
          <p:cNvPr id="14" name="Oval 13"/>
          <p:cNvSpPr/>
          <p:nvPr/>
        </p:nvSpPr>
        <p:spPr>
          <a:xfrm>
            <a:off x="1907705" y="1556792"/>
            <a:ext cx="6919904" cy="530011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Disadvantages:</a:t>
            </a:r>
          </a:p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lvl="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Catch time series is not informative about stock productivity and size;</a:t>
            </a:r>
          </a:p>
          <a:p>
            <a:pPr marL="285750" lvl="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For data-poor fisheries, the total removals are not well-known;</a:t>
            </a:r>
          </a:p>
          <a:p>
            <a:pPr marL="285750" lvl="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Catch time series effected by changes in effort regulations, markets, catchability…;</a:t>
            </a:r>
          </a:p>
          <a:p>
            <a:pPr marL="285750" lvl="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HCRs incorporate no feedback about trends in biomass and these rules need to be very conservative to satisfy risk criteria;  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Catch–only  methods at best provide short-term TAC advice until additional data (eg a reliable index) are available.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indent="-285750">
              <a:buClr>
                <a:prstClr val="black"/>
              </a:buClr>
              <a:buFont typeface="Arial" pitchFamily="34" charset="0"/>
              <a:buChar char="•"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2014. FAO data-poor review. JRC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227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340768"/>
            <a:ext cx="8064896" cy="151562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en-US" sz="2200" b="1" dirty="0" smtClean="0">
                <a:solidFill>
                  <a:schemeClr val="accent4"/>
                </a:solidFill>
              </a:rPr>
              <a:t>Assessment models: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Bayesian Surplus Production Models (Schaefer)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An Index Method (AIM)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RY model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6C00"/>
                </a:solidFill>
              </a:rPr>
              <a:t>Abundance Index-based methods</a:t>
            </a:r>
            <a:endParaRPr lang="en-US" sz="3600" dirty="0">
              <a:solidFill>
                <a:srgbClr val="0D6C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55900" y="1500892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Down Arrow 5"/>
          <p:cNvSpPr/>
          <p:nvPr/>
        </p:nvSpPr>
        <p:spPr>
          <a:xfrm rot="16200000">
            <a:off x="61804" y="2869044"/>
            <a:ext cx="582467" cy="694267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83568" y="2924944"/>
            <a:ext cx="8064896" cy="37444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20000"/>
              </a:lnSpc>
              <a:buFont typeface="Wingdings 3"/>
              <a:buNone/>
            </a:pPr>
            <a:r>
              <a:rPr lang="en-US" sz="2200" b="1" dirty="0" smtClean="0">
                <a:solidFill>
                  <a:schemeClr val="accent4"/>
                </a:solidFill>
              </a:rPr>
              <a:t>Harvest control rules:</a:t>
            </a:r>
            <a:endParaRPr lang="en-US" sz="1800" dirty="0">
              <a:solidFill>
                <a:schemeClr val="accent4"/>
              </a:solidFill>
            </a:endParaRPr>
          </a:p>
          <a:p>
            <a:pPr marL="365760" lvl="1" indent="0">
              <a:lnSpc>
                <a:spcPct val="200000"/>
              </a:lnSpc>
              <a:buFont typeface="Verdana"/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Slope-type MP (Islope): </a:t>
            </a:r>
          </a:p>
          <a:p>
            <a:pPr marL="365760" lvl="1" indent="0">
              <a:lnSpc>
                <a:spcPct val="200000"/>
              </a:lnSpc>
              <a:buFont typeface="Verdana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Index ratio (Iratio):</a:t>
            </a:r>
          </a:p>
          <a:p>
            <a:pPr marL="365760" lvl="1" indent="0">
              <a:lnSpc>
                <a:spcPct val="200000"/>
              </a:lnSpc>
              <a:buFont typeface="Verdana"/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Target-type MP (Itarget):</a:t>
            </a:r>
            <a:r>
              <a:rPr lang="en-US" sz="1800" b="1" dirty="0" smtClean="0">
                <a:solidFill>
                  <a:srgbClr val="008000"/>
                </a:solidFill>
              </a:rPr>
              <a:t>	</a:t>
            </a:r>
          </a:p>
          <a:p>
            <a:pPr marL="365760" lvl="1" indent="0">
              <a:lnSpc>
                <a:spcPct val="150000"/>
              </a:lnSpc>
              <a:buFont typeface="Verdana"/>
              <a:buNone/>
            </a:pPr>
            <a:r>
              <a:rPr lang="en-US" sz="1400" b="1" dirty="0" smtClean="0">
                <a:solidFill>
                  <a:srgbClr val="008000"/>
                </a:solidFill>
              </a:rPr>
              <a:t>	</a:t>
            </a:r>
            <a:r>
              <a:rPr lang="en-US" sz="1400" b="1" i="1" dirty="0" smtClean="0">
                <a:solidFill>
                  <a:srgbClr val="008000"/>
                </a:solidFill>
              </a:rPr>
              <a:t>	</a:t>
            </a:r>
            <a:r>
              <a:rPr lang="en-US" sz="1400" b="1" dirty="0" smtClean="0">
                <a:solidFill>
                  <a:srgbClr val="008000"/>
                </a:solidFill>
              </a:rPr>
              <a:t>		</a:t>
            </a:r>
            <a:endParaRPr lang="en-US" sz="2000" b="1" dirty="0">
              <a:solidFill>
                <a:srgbClr val="008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572000" y="3068960"/>
            <a:ext cx="3096344" cy="936104"/>
            <a:chOff x="3851920" y="4005064"/>
            <a:chExt cx="3096344" cy="1184940"/>
          </a:xfrm>
        </p:grpSpPr>
        <p:sp>
          <p:nvSpPr>
            <p:cNvPr id="20" name="TextBox 19"/>
            <p:cNvSpPr txBox="1"/>
            <p:nvPr/>
          </p:nvSpPr>
          <p:spPr>
            <a:xfrm>
              <a:off x="3851920" y="4005064"/>
              <a:ext cx="3096344" cy="1184940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 smtClean="0">
                <a:solidFill>
                  <a:schemeClr val="bg1"/>
                </a:solidFill>
                <a:latin typeface="+mn-lt"/>
              </a:endParaRPr>
            </a:p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>
                <a:solidFill>
                  <a:schemeClr val="bg1"/>
                </a:solidFill>
                <a:latin typeface="+mn-lt"/>
              </a:endParaRPr>
            </a:p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 smtClean="0">
                <a:solidFill>
                  <a:schemeClr val="bg1"/>
                </a:solidFill>
                <a:latin typeface="+mn-lt"/>
              </a:endParaRPr>
            </a:p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 smtClean="0">
                <a:solidFill>
                  <a:schemeClr val="bg1"/>
                </a:solidFill>
                <a:latin typeface="+mn-lt"/>
              </a:endParaRPr>
            </a:p>
          </p:txBody>
        </p:sp>
        <p:graphicFrame>
          <p:nvGraphicFramePr>
            <p:cNvPr id="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7504787"/>
                </p:ext>
              </p:extLst>
            </p:nvPr>
          </p:nvGraphicFramePr>
          <p:xfrm>
            <a:off x="4139952" y="4278512"/>
            <a:ext cx="2679576" cy="546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4" name="Equation" r:id="rId4" imgW="1447800" imgH="228600" progId="Equation.3">
                    <p:embed/>
                  </p:oleObj>
                </mc:Choice>
                <mc:Fallback>
                  <p:oleObj name="Equation" r:id="rId4" imgW="1447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9952" y="4278512"/>
                          <a:ext cx="2679576" cy="5468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4139952" y="4077072"/>
            <a:ext cx="4824536" cy="1152128"/>
            <a:chOff x="4291856" y="5640392"/>
            <a:chExt cx="4824536" cy="1184940"/>
          </a:xfrm>
        </p:grpSpPr>
        <p:sp>
          <p:nvSpPr>
            <p:cNvPr id="23" name="TextBox 22"/>
            <p:cNvSpPr txBox="1"/>
            <p:nvPr/>
          </p:nvSpPr>
          <p:spPr>
            <a:xfrm>
              <a:off x="4291856" y="5640392"/>
              <a:ext cx="4824536" cy="1184940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 smtClean="0">
                <a:solidFill>
                  <a:schemeClr val="bg1"/>
                </a:solidFill>
                <a:latin typeface="+mn-lt"/>
              </a:endParaRPr>
            </a:p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>
                <a:solidFill>
                  <a:schemeClr val="bg1"/>
                </a:solidFill>
                <a:latin typeface="+mn-lt"/>
              </a:endParaRPr>
            </a:p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 smtClean="0">
                <a:solidFill>
                  <a:schemeClr val="bg1"/>
                </a:solidFill>
                <a:latin typeface="+mn-lt"/>
              </a:endParaRPr>
            </a:p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 smtClean="0">
                <a:solidFill>
                  <a:schemeClr val="bg1"/>
                </a:solidFill>
                <a:latin typeface="+mn-lt"/>
              </a:endParaRPr>
            </a:p>
          </p:txBody>
        </p:sp>
        <p:graphicFrame>
          <p:nvGraphicFramePr>
            <p:cNvPr id="1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3444676"/>
                </p:ext>
              </p:extLst>
            </p:nvPr>
          </p:nvGraphicFramePr>
          <p:xfrm>
            <a:off x="4405635" y="5815501"/>
            <a:ext cx="4483100" cy="853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5" name="Equation" r:id="rId6" imgW="2539800" imgH="482400" progId="Equation.DSMT4">
                    <p:embed/>
                  </p:oleObj>
                </mc:Choice>
                <mc:Fallback>
                  <p:oleObj name="Equation" r:id="rId6" imgW="253980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5635" y="5815501"/>
                          <a:ext cx="4483100" cy="8539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971600" y="5373216"/>
            <a:ext cx="6120680" cy="1184940"/>
            <a:chOff x="1691680" y="5517232"/>
            <a:chExt cx="4320480" cy="1184940"/>
          </a:xfrm>
        </p:grpSpPr>
        <p:sp>
          <p:nvSpPr>
            <p:cNvPr id="27" name="TextBox 26"/>
            <p:cNvSpPr txBox="1"/>
            <p:nvPr/>
          </p:nvSpPr>
          <p:spPr>
            <a:xfrm>
              <a:off x="1691680" y="5517232"/>
              <a:ext cx="4320480" cy="1184940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 smtClean="0">
                <a:solidFill>
                  <a:schemeClr val="bg1"/>
                </a:solidFill>
                <a:latin typeface="+mn-lt"/>
              </a:endParaRPr>
            </a:p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>
                <a:solidFill>
                  <a:schemeClr val="bg1"/>
                </a:solidFill>
                <a:latin typeface="+mn-lt"/>
              </a:endParaRPr>
            </a:p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 smtClean="0">
                <a:solidFill>
                  <a:schemeClr val="bg1"/>
                </a:solidFill>
                <a:latin typeface="+mn-lt"/>
              </a:endParaRPr>
            </a:p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 smtClean="0">
                <a:solidFill>
                  <a:schemeClr val="bg1"/>
                </a:solidFill>
                <a:latin typeface="+mn-lt"/>
              </a:endParaRPr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62919"/>
                </p:ext>
              </p:extLst>
            </p:nvPr>
          </p:nvGraphicFramePr>
          <p:xfrm>
            <a:off x="1837854" y="5619180"/>
            <a:ext cx="3770320" cy="954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6" name="Equation" r:id="rId8" imgW="2603500" imgH="571500" progId="Equation.DSMT4">
                    <p:embed/>
                  </p:oleObj>
                </mc:Choice>
                <mc:Fallback>
                  <p:oleObj name="Equation" r:id="rId8" imgW="2603500" imgH="571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854" y="5619180"/>
                          <a:ext cx="3770320" cy="954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2014. FAO data-poor review. JRC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514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2014. FAO data-poor review. JRC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03848" y="1628800"/>
            <a:ext cx="4494754" cy="3218597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Assumptions:</a:t>
            </a:r>
          </a:p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The survey or CPUE index of abundance  is a reliable indicator of trends in biomass;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Constant catchability, </a:t>
            </a:r>
            <a:r>
              <a:rPr lang="en-US" sz="1800" i="1" dirty="0" smtClean="0">
                <a:solidFill>
                  <a:prstClr val="white"/>
                </a:solidFill>
              </a:rPr>
              <a:t>q</a:t>
            </a:r>
            <a:r>
              <a:rPr lang="en-US" sz="1800" dirty="0" smtClean="0">
                <a:solidFill>
                  <a:prstClr val="white"/>
                </a:solidFill>
              </a:rPr>
              <a:t>.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endParaRPr lang="en-US" sz="1800" dirty="0" smtClean="0">
              <a:solidFill>
                <a:prstClr val="white"/>
              </a:solidFill>
            </a:endParaRPr>
          </a:p>
          <a:p>
            <a:pPr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108012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D6C00"/>
                </a:solidFill>
              </a:rPr>
              <a:t>Index-based methods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2204864"/>
            <a:ext cx="5652120" cy="4653135"/>
          </a:xfrm>
          <a:prstGeom prst="ellipse">
            <a:avLst/>
          </a:prstGeom>
          <a:solidFill>
            <a:srgbClr val="0D6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Advantages:</a:t>
            </a:r>
          </a:p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Biomass dynamics models provide reliable estimates of stock-status and management quantities;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Index-based methods have a good track record;</a:t>
            </a:r>
          </a:p>
          <a:p>
            <a:pPr marL="285750" lvl="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Index-based HCRs can track </a:t>
            </a:r>
            <a:r>
              <a:rPr lang="en-US" sz="1800" dirty="0">
                <a:solidFill>
                  <a:prstClr val="white"/>
                </a:solidFill>
              </a:rPr>
              <a:t>trends in biomass</a:t>
            </a:r>
            <a:r>
              <a:rPr lang="en-US" sz="1800" dirty="0" smtClean="0">
                <a:solidFill>
                  <a:prstClr val="white"/>
                </a:solidFill>
              </a:rPr>
              <a:t>;</a:t>
            </a:r>
          </a:p>
          <a:p>
            <a:pPr marL="285750" lvl="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Simple HCRs have demonstrated robustness to uncertainty</a:t>
            </a:r>
            <a:endParaRPr lang="en-US" sz="1800" dirty="0">
              <a:solidFill>
                <a:prstClr val="white"/>
              </a:solidFill>
            </a:endParaRP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19686" y="3645024"/>
            <a:ext cx="4752528" cy="288032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algn="ctr">
              <a:buClr>
                <a:prstClr val="black"/>
              </a:buClr>
            </a:pPr>
            <a:endParaRPr lang="en-US" sz="1800" dirty="0">
              <a:solidFill>
                <a:prstClr val="white"/>
              </a:solidFill>
            </a:endParaRPr>
          </a:p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Disadvantages:</a:t>
            </a:r>
          </a:p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Noisy data can obscure trends in biomass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Need good contrast in the data to be able to estimate key model parameters.</a:t>
            </a:r>
          </a:p>
          <a:p>
            <a:pPr>
              <a:buClr>
                <a:schemeClr val="bg1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indent="-285750">
              <a:buClr>
                <a:prstClr val="black"/>
              </a:buClr>
              <a:buFont typeface="Arial" pitchFamily="34" charset="0"/>
              <a:buChar char="•"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4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6C00"/>
                </a:solidFill>
              </a:rPr>
              <a:t>MPA-based methods</a:t>
            </a:r>
            <a:endParaRPr lang="en-US" sz="3600" dirty="0">
              <a:solidFill>
                <a:srgbClr val="0D6C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16200000">
            <a:off x="55900" y="1572900"/>
            <a:ext cx="582467" cy="694267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755576" y="1628800"/>
            <a:ext cx="8003232" cy="2952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20000"/>
              </a:lnSpc>
              <a:buFont typeface="Wingdings 3"/>
              <a:buNone/>
            </a:pPr>
            <a:r>
              <a:rPr lang="en-US" sz="2200" b="1" dirty="0" smtClean="0">
                <a:solidFill>
                  <a:schemeClr val="accent4"/>
                </a:solidFill>
              </a:rPr>
              <a:t>Harvest control rules:</a:t>
            </a:r>
          </a:p>
          <a:p>
            <a:pPr marL="109728" indent="0">
              <a:lnSpc>
                <a:spcPct val="120000"/>
              </a:lnSpc>
              <a:buFont typeface="Wingdings 3"/>
              <a:buNone/>
            </a:pPr>
            <a:r>
              <a:rPr lang="en-US" sz="2200" dirty="0">
                <a:solidFill>
                  <a:srgbClr val="2DA2BF"/>
                </a:solidFill>
              </a:rPr>
              <a:t>	</a:t>
            </a:r>
            <a:endParaRPr lang="en-US" sz="2200" dirty="0" smtClean="0">
              <a:solidFill>
                <a:srgbClr val="2DA2BF"/>
              </a:solidFill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2DA2BF"/>
                </a:solidFill>
              </a:rPr>
              <a:t>	</a:t>
            </a:r>
            <a:r>
              <a:rPr lang="en-US" sz="1800" b="1" dirty="0" smtClean="0">
                <a:solidFill>
                  <a:srgbClr val="2DA2BF"/>
                </a:solidFill>
              </a:rPr>
              <a:t>Density-Ratio Control Rule (DRCR</a:t>
            </a:r>
            <a:r>
              <a:rPr lang="en-US" sz="1800" dirty="0" smtClean="0">
                <a:solidFill>
                  <a:srgbClr val="2DA2BF"/>
                </a:solidFill>
              </a:rPr>
              <a:t>): provides </a:t>
            </a:r>
            <a:r>
              <a:rPr lang="en-US" sz="1800" dirty="0">
                <a:solidFill>
                  <a:srgbClr val="2DA2BF"/>
                </a:solidFill>
              </a:rPr>
              <a:t>measure of 	depletion:</a:t>
            </a:r>
            <a:endParaRPr lang="en-US" sz="1800" b="1" dirty="0" smtClean="0">
              <a:solidFill>
                <a:srgbClr val="2DA2BF"/>
              </a:solidFill>
            </a:endParaRPr>
          </a:p>
          <a:p>
            <a:pPr marL="109728" indent="0">
              <a:lnSpc>
                <a:spcPct val="120000"/>
              </a:lnSpc>
              <a:buFont typeface="Wingdings 3"/>
              <a:buNone/>
            </a:pPr>
            <a:r>
              <a:rPr lang="en-US" sz="1800" b="1" dirty="0" smtClean="0">
                <a:solidFill>
                  <a:srgbClr val="2DA2BF"/>
                </a:solidFill>
              </a:rPr>
              <a:t>	</a:t>
            </a:r>
          </a:p>
          <a:p>
            <a:pPr marL="365760" lvl="1" indent="0">
              <a:lnSpc>
                <a:spcPct val="150000"/>
              </a:lnSpc>
              <a:buFont typeface="Verdana"/>
              <a:buNone/>
            </a:pPr>
            <a:r>
              <a:rPr lang="en-US" sz="1400" b="1" dirty="0" smtClean="0">
                <a:solidFill>
                  <a:srgbClr val="2DA2BF"/>
                </a:solidFill>
              </a:rPr>
              <a:t>	</a:t>
            </a:r>
            <a:r>
              <a:rPr lang="en-US" sz="1400" b="1" i="1" dirty="0" smtClean="0">
                <a:solidFill>
                  <a:srgbClr val="2DA2BF"/>
                </a:solidFill>
              </a:rPr>
              <a:t>	</a:t>
            </a:r>
            <a:r>
              <a:rPr lang="en-US" sz="1400" b="1" dirty="0" smtClean="0">
                <a:solidFill>
                  <a:srgbClr val="2DA2BF"/>
                </a:solidFill>
              </a:rPr>
              <a:t>		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95936" y="3284984"/>
            <a:ext cx="4464496" cy="1152128"/>
            <a:chOff x="1691680" y="5517232"/>
            <a:chExt cx="4320480" cy="1184940"/>
          </a:xfrm>
        </p:grpSpPr>
        <p:sp>
          <p:nvSpPr>
            <p:cNvPr id="11" name="TextBox 10"/>
            <p:cNvSpPr txBox="1"/>
            <p:nvPr/>
          </p:nvSpPr>
          <p:spPr>
            <a:xfrm>
              <a:off x="1691680" y="5517232"/>
              <a:ext cx="4320480" cy="1184940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 smtClean="0">
                <a:solidFill>
                  <a:schemeClr val="bg1"/>
                </a:solidFill>
                <a:latin typeface="+mn-lt"/>
              </a:endParaRPr>
            </a:p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>
                <a:solidFill>
                  <a:schemeClr val="bg1"/>
                </a:solidFill>
                <a:latin typeface="+mn-lt"/>
              </a:endParaRPr>
            </a:p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 smtClean="0">
                <a:solidFill>
                  <a:schemeClr val="bg1"/>
                </a:solidFill>
                <a:latin typeface="+mn-lt"/>
              </a:endParaRPr>
            </a:p>
            <a:p>
              <a:pPr marL="365760" lvl="1" indent="0">
                <a:lnSpc>
                  <a:spcPct val="150000"/>
                </a:lnSpc>
                <a:buNone/>
              </a:pPr>
              <a:endParaRPr lang="en-US" sz="1800" i="1" baseline="-25000" dirty="0" smtClean="0">
                <a:solidFill>
                  <a:schemeClr val="bg1"/>
                </a:solidFill>
                <a:latin typeface="+mn-lt"/>
              </a:endParaRPr>
            </a:p>
          </p:txBody>
        </p:sp>
        <p:graphicFrame>
          <p:nvGraphicFramePr>
            <p:cNvPr id="1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8185820"/>
                </p:ext>
              </p:extLst>
            </p:nvPr>
          </p:nvGraphicFramePr>
          <p:xfrm>
            <a:off x="3109119" y="5681911"/>
            <a:ext cx="1803400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6" name="Equation" r:id="rId4" imgW="1079500" imgH="495300" progId="Equation.DSMT4">
                    <p:embed/>
                  </p:oleObj>
                </mc:Choice>
                <mc:Fallback>
                  <p:oleObj name="Equation" r:id="rId4" imgW="1079500" imgH="495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9119" y="5681911"/>
                          <a:ext cx="1803400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2014. FAO data-poor review. JRC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020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481328"/>
            <a:ext cx="8003232" cy="4525963"/>
          </a:xfrm>
          <a:ln w="254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ZA" sz="1800" b="1" dirty="0" smtClean="0">
                <a:solidFill>
                  <a:schemeClr val="accent4"/>
                </a:solidFill>
              </a:rPr>
              <a:t>1987-1992: </a:t>
            </a:r>
          </a:p>
          <a:p>
            <a:pPr marL="109728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ZA" sz="1800" b="1" dirty="0" smtClean="0">
                <a:solidFill>
                  <a:schemeClr val="bg2">
                    <a:lumMod val="50000"/>
                  </a:schemeClr>
                </a:solidFill>
              </a:rPr>
              <a:t>	Development of the first “true” Management Procedure (MP) – 	the IWC’s RMP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ZA" sz="1800" b="1" dirty="0" smtClean="0">
                <a:solidFill>
                  <a:schemeClr val="bg2">
                    <a:lumMod val="50000"/>
                  </a:schemeClr>
                </a:solidFill>
              </a:rPr>
              <a:t>	Commonly agreed and centrally developed set of simulation 	tests</a:t>
            </a:r>
          </a:p>
          <a:p>
            <a:pPr marL="109728" indent="0">
              <a:lnSpc>
                <a:spcPct val="150000"/>
              </a:lnSpc>
              <a:buNone/>
            </a:pPr>
            <a:endParaRPr lang="en-ZA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ZA" sz="1800" b="1" dirty="0" smtClean="0">
                <a:solidFill>
                  <a:schemeClr val="accent4"/>
                </a:solidFill>
              </a:rPr>
              <a:t>Data-moderate situation: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ZA" sz="1800" b="1" dirty="0" smtClean="0">
                <a:solidFill>
                  <a:schemeClr val="bg2">
                    <a:lumMod val="50000"/>
                  </a:schemeClr>
                </a:solidFill>
              </a:rPr>
              <a:t>	Historical catch series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ZA" sz="1800" b="1" dirty="0" smtClean="0">
                <a:solidFill>
                  <a:schemeClr val="bg2">
                    <a:lumMod val="50000"/>
                  </a:schemeClr>
                </a:solidFill>
              </a:rPr>
              <a:t>	Five-yearly estimates of </a:t>
            </a:r>
            <a:r>
              <a:rPr lang="en-ZA" sz="1800" b="1" dirty="0" smtClean="0">
                <a:solidFill>
                  <a:schemeClr val="accent3"/>
                </a:solidFill>
              </a:rPr>
              <a:t>abso</a:t>
            </a:r>
            <a:r>
              <a:rPr lang="en-ZA" sz="1800" b="1" dirty="0" smtClean="0">
                <a:solidFill>
                  <a:srgbClr val="EB641B"/>
                </a:solidFill>
              </a:rPr>
              <a:t>lute</a:t>
            </a:r>
            <a:r>
              <a:rPr lang="en-ZA" sz="1800" b="1" dirty="0" smtClean="0">
                <a:solidFill>
                  <a:schemeClr val="bg2">
                    <a:lumMod val="50000"/>
                  </a:schemeClr>
                </a:solidFill>
              </a:rPr>
              <a:t> abundance from surveys 	with CVs ~ 25%</a:t>
            </a:r>
          </a:p>
          <a:p>
            <a:pPr>
              <a:lnSpc>
                <a:spcPct val="150000"/>
              </a:lnSpc>
            </a:pPr>
            <a:endParaRPr lang="en-ZA" i="1" dirty="0">
              <a:solidFill>
                <a:srgbClr val="FF0000"/>
              </a:solidFill>
            </a:endParaRPr>
          </a:p>
          <a:p>
            <a:endParaRPr lang="en-ZA" i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532440" cy="1143000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rgbClr val="008000"/>
                </a:solidFill>
              </a:rPr>
              <a:t>L</a:t>
            </a:r>
            <a:r>
              <a:rPr lang="en-ZA" dirty="0" smtClean="0">
                <a:solidFill>
                  <a:srgbClr val="008000"/>
                </a:solidFill>
              </a:rPr>
              <a:t>earning from “mistakes”</a:t>
            </a:r>
            <a:endParaRPr lang="en-ZA" dirty="0">
              <a:solidFill>
                <a:srgbClr val="008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55900" y="1428884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55900" y="3949164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2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720159" y="1124744"/>
            <a:ext cx="5214833" cy="3218597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Assumptions:</a:t>
            </a:r>
          </a:p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The MPA represents the unfished population dynamics;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The size of the reserve is sufficiently large to offset the effect of fish movement.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endParaRPr lang="en-US" sz="1800" dirty="0" smtClean="0">
              <a:solidFill>
                <a:prstClr val="white"/>
              </a:solidFill>
            </a:endParaRPr>
          </a:p>
          <a:p>
            <a:pPr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108012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D6C00"/>
                </a:solidFill>
              </a:rPr>
              <a:t>MPA-based methods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7544" y="2212795"/>
            <a:ext cx="4860032" cy="3816424"/>
          </a:xfrm>
          <a:prstGeom prst="ellipse">
            <a:avLst/>
          </a:prstGeom>
          <a:solidFill>
            <a:srgbClr val="0D6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Advantages:</a:t>
            </a:r>
          </a:p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No historical data are required;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The density ratio rule provides a simple approach  to provide information for more than one species.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67944" y="2636912"/>
            <a:ext cx="4752528" cy="4176464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algn="ctr">
              <a:buClr>
                <a:prstClr val="black"/>
              </a:buClr>
            </a:pPr>
            <a:endParaRPr lang="en-US" sz="1800" dirty="0">
              <a:solidFill>
                <a:prstClr val="white"/>
              </a:solidFill>
            </a:endParaRPr>
          </a:p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Disadvantages:</a:t>
            </a:r>
          </a:p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These methods are justifiable only for near-sedentary species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Difficulties in obtaining unbiased estimates of density cheaply </a:t>
            </a: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white"/>
                </a:solidFill>
              </a:rPr>
              <a:t>MPA must be well monitored and long-established to have recovered to unfished densities . </a:t>
            </a:r>
          </a:p>
          <a:p>
            <a:pPr>
              <a:buClr>
                <a:prstClr val="white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algn="ctr">
              <a:buClr>
                <a:prstClr val="black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indent="-285750">
              <a:buClr>
                <a:prstClr val="white"/>
              </a:buClr>
              <a:buFont typeface="Arial" pitchFamily="34" charset="0"/>
              <a:buChar char="•"/>
            </a:pPr>
            <a:endParaRPr lang="en-US" sz="1800" dirty="0" smtClean="0">
              <a:solidFill>
                <a:prstClr val="white"/>
              </a:solidFill>
            </a:endParaRPr>
          </a:p>
          <a:p>
            <a:pPr marL="285750" indent="-285750">
              <a:buClr>
                <a:prstClr val="black"/>
              </a:buClr>
              <a:buFont typeface="Arial" pitchFamily="34" charset="0"/>
              <a:buChar char="•"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2014. FAO data-poor review. JRC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950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508104" y="3717032"/>
            <a:ext cx="3240360" cy="576064"/>
          </a:xfrm>
          <a:prstGeom prst="rect">
            <a:avLst/>
          </a:prstGeom>
          <a:solidFill>
            <a:srgbClr val="FF9933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4348" y="1484784"/>
            <a:ext cx="825014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Key management questions: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 </a:t>
            </a:r>
            <a:r>
              <a:rPr lang="en-US" sz="1000" b="1" dirty="0" smtClean="0">
                <a:solidFill>
                  <a:schemeClr val="accent4"/>
                </a:solidFill>
              </a:rPr>
              <a:t> </a:t>
            </a:r>
          </a:p>
          <a:p>
            <a:pPr marL="624078" indent="-51480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4"/>
                </a:solidFill>
              </a:rPr>
              <a:t>Where are we?</a:t>
            </a:r>
          </a:p>
          <a:p>
            <a:pPr marL="393192" lvl="1" indent="0">
              <a:buNone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Not sure</a:t>
            </a:r>
          </a:p>
          <a:p>
            <a:pPr marL="393192" lvl="1" indent="0">
              <a:buNone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24078" indent="-514350">
              <a:buNone/>
            </a:pPr>
            <a:r>
              <a:rPr lang="en-US" sz="2000" dirty="0" smtClean="0">
                <a:solidFill>
                  <a:schemeClr val="accent4"/>
                </a:solidFill>
              </a:rPr>
              <a:t>Where do we go?</a:t>
            </a:r>
          </a:p>
          <a:p>
            <a:pPr marL="624078" indent="-514350">
              <a:lnSpc>
                <a:spcPct val="120000"/>
              </a:lnSpc>
              <a:buNone/>
            </a:pPr>
            <a:r>
              <a:rPr lang="en-US" sz="2000" dirty="0">
                <a:solidFill>
                  <a:srgbClr val="0D6C00"/>
                </a:solidFill>
              </a:rPr>
              <a:t> </a:t>
            </a:r>
            <a:r>
              <a:rPr lang="en-US" sz="2000" dirty="0" smtClean="0">
                <a:solidFill>
                  <a:srgbClr val="0D6C00"/>
                </a:solidFill>
              </a:rPr>
              <a:t>   </a:t>
            </a:r>
            <a:r>
              <a:rPr lang="en-US" sz="2000" dirty="0" smtClean="0">
                <a:solidFill>
                  <a:schemeClr val="accent1"/>
                </a:solidFill>
              </a:rPr>
              <a:t>Somewhere close to BMSY</a:t>
            </a:r>
          </a:p>
          <a:p>
            <a:pPr marL="624078" indent="-514350">
              <a:lnSpc>
                <a:spcPct val="120000"/>
              </a:lnSpc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		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		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 marL="624078" indent="-514350">
              <a:buNone/>
            </a:pPr>
            <a:r>
              <a:rPr lang="en-US" sz="2000" dirty="0" smtClean="0">
                <a:solidFill>
                  <a:schemeClr val="accent4"/>
                </a:solidFill>
              </a:rPr>
              <a:t>How do we get there?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92400" lvl="1" indent="0">
              <a:lnSpc>
                <a:spcPct val="120000"/>
              </a:lnSpc>
              <a:buNone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Simple generic rule that relies on few data to give directional advice (at minimum)</a:t>
            </a:r>
          </a:p>
          <a:p>
            <a:pPr marL="392400" lvl="1" indent="0">
              <a:lnSpc>
                <a:spcPct val="120000"/>
              </a:lnSpc>
              <a:buNone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		</a:t>
            </a:r>
            <a:r>
              <a:rPr lang="en-US" sz="2400" b="1" dirty="0" smtClean="0">
                <a:solidFill>
                  <a:schemeClr val="accent3"/>
                </a:solidFill>
              </a:rPr>
              <a:t>Keep it simple stupid!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n-US" dirty="0" smtClean="0">
                <a:solidFill>
                  <a:srgbClr val="0D6C00"/>
                </a:solidFill>
              </a:rPr>
              <a:t>Fisheries management: data-poor</a:t>
            </a:r>
            <a:endParaRPr lang="en-US" dirty="0">
              <a:solidFill>
                <a:srgbClr val="0D6C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55900" y="2301530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Down Arrow 4"/>
          <p:cNvSpPr/>
          <p:nvPr/>
        </p:nvSpPr>
        <p:spPr>
          <a:xfrm rot="16200000">
            <a:off x="55900" y="3301092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Down Arrow 5"/>
          <p:cNvSpPr/>
          <p:nvPr/>
        </p:nvSpPr>
        <p:spPr>
          <a:xfrm rot="16200000">
            <a:off x="34204" y="4508171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reflection stA="50000" endPos="75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5500694" y="2357430"/>
            <a:ext cx="3286148" cy="2143140"/>
          </a:xfrm>
          <a:prstGeom prst="rect">
            <a:avLst/>
          </a:prstGeom>
          <a:noFill/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stCxn id="7" idx="1"/>
            <a:endCxn id="7" idx="3"/>
          </p:cNvCxnSpPr>
          <p:nvPr/>
        </p:nvCxnSpPr>
        <p:spPr>
          <a:xfrm rot="10800000" flipH="1">
            <a:off x="5500694" y="3429000"/>
            <a:ext cx="32861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68876" y="450912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+mn-lt"/>
              </a:rPr>
              <a:t>Time period</a:t>
            </a:r>
            <a:endParaRPr lang="en-US" baseline="-250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3284984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+mn-lt"/>
              </a:rPr>
              <a:t>B</a:t>
            </a:r>
            <a:r>
              <a:rPr lang="en-US" baseline="-25000" dirty="0" smtClean="0">
                <a:solidFill>
                  <a:schemeClr val="accent4"/>
                </a:solidFill>
                <a:latin typeface="+mn-lt"/>
              </a:rPr>
              <a:t>MSY</a:t>
            </a:r>
            <a:endParaRPr lang="en-US" baseline="-25000" dirty="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6300192" y="3356992"/>
            <a:ext cx="1224136" cy="576064"/>
          </a:xfrm>
          <a:prstGeom prst="curvedConnector3">
            <a:avLst>
              <a:gd name="adj1" fmla="val 50000"/>
            </a:avLst>
          </a:prstGeom>
          <a:ln w="57150" cmpd="sng"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0800000">
            <a:off x="5929323" y="4286256"/>
            <a:ext cx="465287" cy="376752"/>
          </a:xfrm>
          <a:prstGeom prst="bentConnector3">
            <a:avLst>
              <a:gd name="adj1" fmla="val 4181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6" idx="3"/>
          </p:cNvCxnSpPr>
          <p:nvPr/>
        </p:nvCxnSpPr>
        <p:spPr>
          <a:xfrm flipV="1">
            <a:off x="7865020" y="4286258"/>
            <a:ext cx="473846" cy="37675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643834" y="3003938"/>
            <a:ext cx="1000132" cy="639522"/>
          </a:xfrm>
          <a:prstGeom prst="ellipse">
            <a:avLst/>
          </a:prstGeom>
          <a:solidFill>
            <a:srgbClr val="0D6C00"/>
          </a:solidFill>
          <a:ln w="50800" cmpd="sng">
            <a:solidFill>
              <a:srgbClr val="0D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Target stock size</a:t>
            </a:r>
            <a:endParaRPr lang="en-US" sz="1200" dirty="0"/>
          </a:p>
        </p:txBody>
      </p:sp>
      <p:sp>
        <p:nvSpPr>
          <p:cNvPr id="29" name="Freeform 28"/>
          <p:cNvSpPr/>
          <p:nvPr/>
        </p:nvSpPr>
        <p:spPr>
          <a:xfrm>
            <a:off x="5868143" y="3645024"/>
            <a:ext cx="144017" cy="648072"/>
          </a:xfrm>
          <a:custGeom>
            <a:avLst/>
            <a:gdLst>
              <a:gd name="connsiteX0" fmla="*/ 0 w 814497"/>
              <a:gd name="connsiteY0" fmla="*/ 207865 h 449165"/>
              <a:gd name="connsiteX1" fmla="*/ 190500 w 814497"/>
              <a:gd name="connsiteY1" fmla="*/ 144365 h 449165"/>
              <a:gd name="connsiteX2" fmla="*/ 292100 w 814497"/>
              <a:gd name="connsiteY2" fmla="*/ 131665 h 449165"/>
              <a:gd name="connsiteX3" fmla="*/ 241300 w 814497"/>
              <a:gd name="connsiteY3" fmla="*/ 195165 h 449165"/>
              <a:gd name="connsiteX4" fmla="*/ 139700 w 814497"/>
              <a:gd name="connsiteY4" fmla="*/ 258665 h 449165"/>
              <a:gd name="connsiteX5" fmla="*/ 533400 w 814497"/>
              <a:gd name="connsiteY5" fmla="*/ 258665 h 449165"/>
              <a:gd name="connsiteX6" fmla="*/ 774700 w 814497"/>
              <a:gd name="connsiteY6" fmla="*/ 233265 h 449165"/>
              <a:gd name="connsiteX7" fmla="*/ 736600 w 814497"/>
              <a:gd name="connsiteY7" fmla="*/ 271365 h 449165"/>
              <a:gd name="connsiteX8" fmla="*/ 698500 w 814497"/>
              <a:gd name="connsiteY8" fmla="*/ 296765 h 449165"/>
              <a:gd name="connsiteX9" fmla="*/ 673100 w 814497"/>
              <a:gd name="connsiteY9" fmla="*/ 334865 h 449165"/>
              <a:gd name="connsiteX10" fmla="*/ 762000 w 814497"/>
              <a:gd name="connsiteY10" fmla="*/ 347565 h 449165"/>
              <a:gd name="connsiteX11" fmla="*/ 812800 w 814497"/>
              <a:gd name="connsiteY11" fmla="*/ 360265 h 449165"/>
              <a:gd name="connsiteX12" fmla="*/ 711200 w 814497"/>
              <a:gd name="connsiteY12" fmla="*/ 411065 h 449165"/>
              <a:gd name="connsiteX13" fmla="*/ 571500 w 814497"/>
              <a:gd name="connsiteY13" fmla="*/ 449165 h 449165"/>
              <a:gd name="connsiteX14" fmla="*/ 393700 w 814497"/>
              <a:gd name="connsiteY14" fmla="*/ 436465 h 449165"/>
              <a:gd name="connsiteX15" fmla="*/ 431800 w 814497"/>
              <a:gd name="connsiteY15" fmla="*/ 398365 h 449165"/>
              <a:gd name="connsiteX16" fmla="*/ 419100 w 814497"/>
              <a:gd name="connsiteY16" fmla="*/ 360265 h 449165"/>
              <a:gd name="connsiteX17" fmla="*/ 444500 w 814497"/>
              <a:gd name="connsiteY17" fmla="*/ 309465 h 449165"/>
              <a:gd name="connsiteX18" fmla="*/ 482600 w 814497"/>
              <a:gd name="connsiteY18" fmla="*/ 271365 h 449165"/>
              <a:gd name="connsiteX19" fmla="*/ 393700 w 814497"/>
              <a:gd name="connsiteY19" fmla="*/ 258665 h 449165"/>
              <a:gd name="connsiteX20" fmla="*/ 127000 w 814497"/>
              <a:gd name="connsiteY20" fmla="*/ 245965 h 449165"/>
              <a:gd name="connsiteX21" fmla="*/ 190500 w 814497"/>
              <a:gd name="connsiteY21" fmla="*/ 233265 h 449165"/>
              <a:gd name="connsiteX22" fmla="*/ 279400 w 814497"/>
              <a:gd name="connsiteY22" fmla="*/ 207865 h 449165"/>
              <a:gd name="connsiteX23" fmla="*/ 381000 w 814497"/>
              <a:gd name="connsiteY23" fmla="*/ 195165 h 449165"/>
              <a:gd name="connsiteX24" fmla="*/ 317500 w 814497"/>
              <a:gd name="connsiteY24" fmla="*/ 144365 h 449165"/>
              <a:gd name="connsiteX25" fmla="*/ 203200 w 814497"/>
              <a:gd name="connsiteY25" fmla="*/ 169765 h 449165"/>
              <a:gd name="connsiteX26" fmla="*/ 114300 w 814497"/>
              <a:gd name="connsiteY26" fmla="*/ 182465 h 449165"/>
              <a:gd name="connsiteX27" fmla="*/ 368300 w 814497"/>
              <a:gd name="connsiteY27" fmla="*/ 55465 h 449165"/>
              <a:gd name="connsiteX28" fmla="*/ 444500 w 814497"/>
              <a:gd name="connsiteY28" fmla="*/ 17365 h 449165"/>
              <a:gd name="connsiteX29" fmla="*/ 482600 w 814497"/>
              <a:gd name="connsiteY29" fmla="*/ 4665 h 449165"/>
              <a:gd name="connsiteX30" fmla="*/ 241300 w 814497"/>
              <a:gd name="connsiteY30" fmla="*/ 42765 h 449165"/>
              <a:gd name="connsiteX31" fmla="*/ 152400 w 814497"/>
              <a:gd name="connsiteY31" fmla="*/ 68165 h 449165"/>
              <a:gd name="connsiteX32" fmla="*/ 101600 w 814497"/>
              <a:gd name="connsiteY32" fmla="*/ 93565 h 449165"/>
              <a:gd name="connsiteX33" fmla="*/ 203200 w 814497"/>
              <a:gd name="connsiteY33" fmla="*/ 80865 h 449165"/>
              <a:gd name="connsiteX34" fmla="*/ 381000 w 814497"/>
              <a:gd name="connsiteY34" fmla="*/ 30065 h 449165"/>
              <a:gd name="connsiteX35" fmla="*/ 546100 w 814497"/>
              <a:gd name="connsiteY35" fmla="*/ 4665 h 449165"/>
              <a:gd name="connsiteX36" fmla="*/ 508000 w 814497"/>
              <a:gd name="connsiteY36" fmla="*/ 68165 h 449165"/>
              <a:gd name="connsiteX37" fmla="*/ 381000 w 814497"/>
              <a:gd name="connsiteY37" fmla="*/ 144365 h 449165"/>
              <a:gd name="connsiteX38" fmla="*/ 330200 w 814497"/>
              <a:gd name="connsiteY38" fmla="*/ 195165 h 449165"/>
              <a:gd name="connsiteX39" fmla="*/ 292100 w 814497"/>
              <a:gd name="connsiteY39" fmla="*/ 220565 h 449165"/>
              <a:gd name="connsiteX40" fmla="*/ 330200 w 814497"/>
              <a:gd name="connsiteY40" fmla="*/ 207865 h 449165"/>
              <a:gd name="connsiteX41" fmla="*/ 419100 w 814497"/>
              <a:gd name="connsiteY41" fmla="*/ 182465 h 449165"/>
              <a:gd name="connsiteX42" fmla="*/ 520700 w 814497"/>
              <a:gd name="connsiteY42" fmla="*/ 207865 h 449165"/>
              <a:gd name="connsiteX43" fmla="*/ 444500 w 814497"/>
              <a:gd name="connsiteY43" fmla="*/ 245965 h 449165"/>
              <a:gd name="connsiteX44" fmla="*/ 596900 w 814497"/>
              <a:gd name="connsiteY44" fmla="*/ 309465 h 449165"/>
              <a:gd name="connsiteX45" fmla="*/ 723900 w 814497"/>
              <a:gd name="connsiteY45" fmla="*/ 296765 h 449165"/>
              <a:gd name="connsiteX46" fmla="*/ 685800 w 814497"/>
              <a:gd name="connsiteY46" fmla="*/ 334865 h 449165"/>
              <a:gd name="connsiteX47" fmla="*/ 647700 w 814497"/>
              <a:gd name="connsiteY47" fmla="*/ 347565 h 449165"/>
              <a:gd name="connsiteX48" fmla="*/ 647700 w 814497"/>
              <a:gd name="connsiteY48" fmla="*/ 385665 h 44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14497" h="449165">
                <a:moveTo>
                  <a:pt x="0" y="207865"/>
                </a:moveTo>
                <a:cubicBezTo>
                  <a:pt x="59363" y="185604"/>
                  <a:pt x="127399" y="156985"/>
                  <a:pt x="190500" y="144365"/>
                </a:cubicBezTo>
                <a:cubicBezTo>
                  <a:pt x="223967" y="137672"/>
                  <a:pt x="258233" y="135898"/>
                  <a:pt x="292100" y="131665"/>
                </a:cubicBezTo>
                <a:cubicBezTo>
                  <a:pt x="275167" y="152832"/>
                  <a:pt x="260467" y="175998"/>
                  <a:pt x="241300" y="195165"/>
                </a:cubicBezTo>
                <a:cubicBezTo>
                  <a:pt x="208327" y="228138"/>
                  <a:pt x="179940" y="238545"/>
                  <a:pt x="139700" y="258665"/>
                </a:cubicBezTo>
                <a:cubicBezTo>
                  <a:pt x="307342" y="292193"/>
                  <a:pt x="201361" y="276141"/>
                  <a:pt x="533400" y="258665"/>
                </a:cubicBezTo>
                <a:cubicBezTo>
                  <a:pt x="653622" y="252338"/>
                  <a:pt x="671749" y="247972"/>
                  <a:pt x="774700" y="233265"/>
                </a:cubicBezTo>
                <a:cubicBezTo>
                  <a:pt x="762000" y="245965"/>
                  <a:pt x="750398" y="259867"/>
                  <a:pt x="736600" y="271365"/>
                </a:cubicBezTo>
                <a:cubicBezTo>
                  <a:pt x="724874" y="281136"/>
                  <a:pt x="709293" y="285972"/>
                  <a:pt x="698500" y="296765"/>
                </a:cubicBezTo>
                <a:cubicBezTo>
                  <a:pt x="687707" y="307558"/>
                  <a:pt x="681567" y="322165"/>
                  <a:pt x="673100" y="334865"/>
                </a:cubicBezTo>
                <a:cubicBezTo>
                  <a:pt x="702733" y="339098"/>
                  <a:pt x="732549" y="342210"/>
                  <a:pt x="762000" y="347565"/>
                </a:cubicBezTo>
                <a:cubicBezTo>
                  <a:pt x="779173" y="350687"/>
                  <a:pt x="823704" y="346635"/>
                  <a:pt x="812800" y="360265"/>
                </a:cubicBezTo>
                <a:cubicBezTo>
                  <a:pt x="789146" y="389832"/>
                  <a:pt x="747121" y="399091"/>
                  <a:pt x="711200" y="411065"/>
                </a:cubicBezTo>
                <a:cubicBezTo>
                  <a:pt x="614522" y="443291"/>
                  <a:pt x="661254" y="431214"/>
                  <a:pt x="571500" y="449165"/>
                </a:cubicBezTo>
                <a:lnTo>
                  <a:pt x="393700" y="436465"/>
                </a:lnTo>
                <a:cubicBezTo>
                  <a:pt x="376821" y="430327"/>
                  <a:pt x="426120" y="415404"/>
                  <a:pt x="431800" y="398365"/>
                </a:cubicBezTo>
                <a:lnTo>
                  <a:pt x="419100" y="360265"/>
                </a:lnTo>
                <a:cubicBezTo>
                  <a:pt x="427567" y="343332"/>
                  <a:pt x="433496" y="324871"/>
                  <a:pt x="444500" y="309465"/>
                </a:cubicBezTo>
                <a:cubicBezTo>
                  <a:pt x="454939" y="294850"/>
                  <a:pt x="495300" y="284065"/>
                  <a:pt x="482600" y="271365"/>
                </a:cubicBezTo>
                <a:cubicBezTo>
                  <a:pt x="461433" y="250198"/>
                  <a:pt x="423558" y="260798"/>
                  <a:pt x="393700" y="258665"/>
                </a:cubicBezTo>
                <a:cubicBezTo>
                  <a:pt x="304925" y="252324"/>
                  <a:pt x="215900" y="250198"/>
                  <a:pt x="127000" y="245965"/>
                </a:cubicBezTo>
                <a:cubicBezTo>
                  <a:pt x="148167" y="241732"/>
                  <a:pt x="169559" y="238500"/>
                  <a:pt x="190500" y="233265"/>
                </a:cubicBezTo>
                <a:cubicBezTo>
                  <a:pt x="220399" y="225790"/>
                  <a:pt x="249179" y="213909"/>
                  <a:pt x="279400" y="207865"/>
                </a:cubicBezTo>
                <a:cubicBezTo>
                  <a:pt x="312867" y="201172"/>
                  <a:pt x="347133" y="199398"/>
                  <a:pt x="381000" y="195165"/>
                </a:cubicBezTo>
                <a:cubicBezTo>
                  <a:pt x="438083" y="166623"/>
                  <a:pt x="509295" y="144365"/>
                  <a:pt x="317500" y="144365"/>
                </a:cubicBezTo>
                <a:cubicBezTo>
                  <a:pt x="278471" y="144365"/>
                  <a:pt x="241561" y="162572"/>
                  <a:pt x="203200" y="169765"/>
                </a:cubicBezTo>
                <a:cubicBezTo>
                  <a:pt x="173779" y="175282"/>
                  <a:pt x="143933" y="178232"/>
                  <a:pt x="114300" y="182465"/>
                </a:cubicBezTo>
                <a:cubicBezTo>
                  <a:pt x="190089" y="68782"/>
                  <a:pt x="98494" y="190368"/>
                  <a:pt x="368300" y="55465"/>
                </a:cubicBezTo>
                <a:cubicBezTo>
                  <a:pt x="393700" y="42765"/>
                  <a:pt x="418550" y="28899"/>
                  <a:pt x="444500" y="17365"/>
                </a:cubicBezTo>
                <a:cubicBezTo>
                  <a:pt x="456733" y="11928"/>
                  <a:pt x="495884" y="3005"/>
                  <a:pt x="482600" y="4665"/>
                </a:cubicBezTo>
                <a:cubicBezTo>
                  <a:pt x="401799" y="14765"/>
                  <a:pt x="321265" y="27387"/>
                  <a:pt x="241300" y="42765"/>
                </a:cubicBezTo>
                <a:cubicBezTo>
                  <a:pt x="211035" y="48585"/>
                  <a:pt x="181364" y="57633"/>
                  <a:pt x="152400" y="68165"/>
                </a:cubicBezTo>
                <a:cubicBezTo>
                  <a:pt x="134608" y="74635"/>
                  <a:pt x="83233" y="88973"/>
                  <a:pt x="101600" y="93565"/>
                </a:cubicBezTo>
                <a:cubicBezTo>
                  <a:pt x="134711" y="101843"/>
                  <a:pt x="169333" y="85098"/>
                  <a:pt x="203200" y="80865"/>
                </a:cubicBezTo>
                <a:cubicBezTo>
                  <a:pt x="262467" y="63932"/>
                  <a:pt x="320830" y="43436"/>
                  <a:pt x="381000" y="30065"/>
                </a:cubicBezTo>
                <a:cubicBezTo>
                  <a:pt x="435355" y="17986"/>
                  <a:pt x="492767" y="-11335"/>
                  <a:pt x="546100" y="4665"/>
                </a:cubicBezTo>
                <a:cubicBezTo>
                  <a:pt x="569743" y="11758"/>
                  <a:pt x="524255" y="49588"/>
                  <a:pt x="508000" y="68165"/>
                </a:cubicBezTo>
                <a:cubicBezTo>
                  <a:pt x="467677" y="114249"/>
                  <a:pt x="431596" y="108948"/>
                  <a:pt x="381000" y="144365"/>
                </a:cubicBezTo>
                <a:cubicBezTo>
                  <a:pt x="361382" y="158098"/>
                  <a:pt x="348382" y="179580"/>
                  <a:pt x="330200" y="195165"/>
                </a:cubicBezTo>
                <a:cubicBezTo>
                  <a:pt x="318611" y="205098"/>
                  <a:pt x="292100" y="205301"/>
                  <a:pt x="292100" y="220565"/>
                </a:cubicBezTo>
                <a:cubicBezTo>
                  <a:pt x="292100" y="233952"/>
                  <a:pt x="317378" y="211712"/>
                  <a:pt x="330200" y="207865"/>
                </a:cubicBezTo>
                <a:cubicBezTo>
                  <a:pt x="359719" y="199009"/>
                  <a:pt x="389467" y="190932"/>
                  <a:pt x="419100" y="182465"/>
                </a:cubicBezTo>
                <a:cubicBezTo>
                  <a:pt x="452967" y="190932"/>
                  <a:pt x="507735" y="175453"/>
                  <a:pt x="520700" y="207865"/>
                </a:cubicBezTo>
                <a:cubicBezTo>
                  <a:pt x="531247" y="234232"/>
                  <a:pt x="468851" y="231354"/>
                  <a:pt x="444500" y="245965"/>
                </a:cubicBezTo>
                <a:cubicBezTo>
                  <a:pt x="233415" y="372616"/>
                  <a:pt x="328645" y="322239"/>
                  <a:pt x="596900" y="309465"/>
                </a:cubicBezTo>
                <a:cubicBezTo>
                  <a:pt x="639233" y="305232"/>
                  <a:pt x="682992" y="285077"/>
                  <a:pt x="723900" y="296765"/>
                </a:cubicBezTo>
                <a:cubicBezTo>
                  <a:pt x="741169" y="301699"/>
                  <a:pt x="700744" y="324902"/>
                  <a:pt x="685800" y="334865"/>
                </a:cubicBezTo>
                <a:cubicBezTo>
                  <a:pt x="674661" y="342291"/>
                  <a:pt x="660400" y="343332"/>
                  <a:pt x="647700" y="347565"/>
                </a:cubicBezTo>
                <a:cubicBezTo>
                  <a:pt x="633661" y="389681"/>
                  <a:pt x="621613" y="385665"/>
                  <a:pt x="647700" y="38566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4" y="5733256"/>
            <a:ext cx="2505464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2014. Generic MPs for data-poor fisheries. ICES WKLIFE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59501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6844" y="1268760"/>
            <a:ext cx="8123628" cy="5184576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accent5"/>
                </a:solidFill>
              </a:rPr>
              <a:t>Balance </a:t>
            </a:r>
            <a:r>
              <a:rPr lang="en-US" sz="2800" b="1" dirty="0">
                <a:solidFill>
                  <a:schemeClr val="accent5"/>
                </a:solidFill>
              </a:rPr>
              <a:t>management </a:t>
            </a:r>
            <a:r>
              <a:rPr lang="en-US" sz="2800" b="1" dirty="0" smtClean="0">
                <a:solidFill>
                  <a:schemeClr val="accent5"/>
                </a:solidFill>
              </a:rPr>
              <a:t>objectives and trade</a:t>
            </a:r>
            <a:r>
              <a:rPr lang="en-US" sz="2800" b="1" dirty="0">
                <a:solidFill>
                  <a:schemeClr val="accent5"/>
                </a:solidFill>
              </a:rPr>
              <a:t>-offs: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accent5"/>
                </a:solidFill>
              </a:rPr>
              <a:t>	</a:t>
            </a:r>
            <a:r>
              <a:rPr lang="en-US" sz="2000" b="1" dirty="0">
                <a:solidFill>
                  <a:schemeClr val="accent1"/>
                </a:solidFill>
              </a:rPr>
              <a:t>Maximise future catch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000" b="1" i="1" dirty="0">
                <a:solidFill>
                  <a:schemeClr val="accent1"/>
                </a:solidFill>
              </a:rPr>
              <a:t>	</a:t>
            </a:r>
            <a:r>
              <a:rPr lang="en-US" sz="2000" b="1" dirty="0">
                <a:solidFill>
                  <a:schemeClr val="accent1"/>
                </a:solidFill>
              </a:rPr>
              <a:t>Minimise risk of </a:t>
            </a:r>
            <a:r>
              <a:rPr lang="en-US" sz="2000" b="1" dirty="0" smtClean="0">
                <a:solidFill>
                  <a:schemeClr val="accent1"/>
                </a:solidFill>
              </a:rPr>
              <a:t>undue resource </a:t>
            </a:r>
            <a:r>
              <a:rPr lang="en-US" sz="2000" b="1" dirty="0">
                <a:solidFill>
                  <a:schemeClr val="accent1"/>
                </a:solidFill>
              </a:rPr>
              <a:t>depletion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accent1"/>
                </a:solidFill>
              </a:rPr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Maintain stability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accent5"/>
                </a:solidFill>
              </a:rPr>
              <a:t>Precautionary management approach:</a:t>
            </a:r>
            <a:endParaRPr lang="en-US" sz="2800" b="1" dirty="0">
              <a:solidFill>
                <a:schemeClr val="accent5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	Need </a:t>
            </a:r>
            <a:r>
              <a:rPr lang="en-US" sz="2000" b="1" dirty="0">
                <a:solidFill>
                  <a:schemeClr val="accent1"/>
                </a:solidFill>
              </a:rPr>
              <a:t>simple and cheap management </a:t>
            </a:r>
            <a:r>
              <a:rPr lang="en-US" sz="2000" b="1" dirty="0" smtClean="0">
                <a:solidFill>
                  <a:schemeClr val="accent1"/>
                </a:solidFill>
              </a:rPr>
              <a:t>solutions </a:t>
            </a:r>
            <a:r>
              <a:rPr lang="en-US" sz="2000" b="1" dirty="0">
                <a:solidFill>
                  <a:schemeClr val="accent1"/>
                </a:solidFill>
              </a:rPr>
              <a:t>that </a:t>
            </a:r>
            <a:r>
              <a:rPr lang="en-US" sz="2000" b="1" dirty="0" smtClean="0">
                <a:solidFill>
                  <a:schemeClr val="accent1"/>
                </a:solidFill>
              </a:rPr>
              <a:t>work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accent1"/>
                </a:solidFill>
              </a:rPr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=&gt; </a:t>
            </a:r>
            <a:r>
              <a:rPr lang="en-US" sz="2000" b="1" dirty="0">
                <a:solidFill>
                  <a:schemeClr val="accent1"/>
                </a:solidFill>
              </a:rPr>
              <a:t>H</a:t>
            </a:r>
            <a:r>
              <a:rPr lang="en-US" sz="2000" b="1" dirty="0" smtClean="0">
                <a:solidFill>
                  <a:schemeClr val="accent1"/>
                </a:solidFill>
              </a:rPr>
              <a:t>arvest </a:t>
            </a:r>
            <a:r>
              <a:rPr lang="en-US" sz="2000" b="1" dirty="0">
                <a:solidFill>
                  <a:schemeClr val="accent1"/>
                </a:solidFill>
              </a:rPr>
              <a:t>control </a:t>
            </a:r>
            <a:r>
              <a:rPr lang="en-US" sz="2000" b="1" dirty="0" smtClean="0">
                <a:solidFill>
                  <a:schemeClr val="accent1"/>
                </a:solidFill>
              </a:rPr>
              <a:t>rules </a:t>
            </a:r>
            <a:r>
              <a:rPr lang="en-US" sz="2000" b="1" dirty="0">
                <a:solidFill>
                  <a:schemeClr val="accent1"/>
                </a:solidFill>
              </a:rPr>
              <a:t>with </a:t>
            </a:r>
            <a:r>
              <a:rPr lang="en-US" sz="2000" b="1" dirty="0" smtClean="0">
                <a:solidFill>
                  <a:schemeClr val="accent1"/>
                </a:solidFill>
              </a:rPr>
              <a:t>feedback to self-correct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</a:p>
          <a:p>
            <a:pPr marL="109728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	      </a:t>
            </a:r>
            <a:r>
              <a:rPr lang="en-US" sz="1800" b="1" dirty="0" smtClean="0">
                <a:solidFill>
                  <a:srgbClr val="2DA2BF"/>
                </a:solidFill>
              </a:rPr>
              <a:t>	</a:t>
            </a:r>
            <a:r>
              <a:rPr lang="en-US" sz="2600" b="1" dirty="0" smtClean="0">
                <a:solidFill>
                  <a:srgbClr val="FF6600"/>
                </a:solidFill>
              </a:rPr>
              <a:t>Simulation test!</a:t>
            </a:r>
          </a:p>
          <a:p>
            <a:pPr marL="109728" indent="0">
              <a:lnSpc>
                <a:spcPct val="150000"/>
              </a:lnSpc>
              <a:buNone/>
            </a:pPr>
            <a:endParaRPr lang="en-US" sz="2200" dirty="0" smtClean="0">
              <a:solidFill>
                <a:schemeClr val="accent4"/>
              </a:solidFill>
            </a:endParaRPr>
          </a:p>
          <a:p>
            <a:pPr marL="109728" indent="0">
              <a:buNone/>
            </a:pP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n-US" dirty="0" smtClean="0">
                <a:solidFill>
                  <a:srgbClr val="0D6C00"/>
                </a:solidFill>
              </a:rPr>
              <a:t>Aim</a:t>
            </a:r>
            <a:endParaRPr lang="en-ZA" dirty="0">
              <a:solidFill>
                <a:srgbClr val="0D6C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55900" y="1284868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Down Arrow 9"/>
          <p:cNvSpPr/>
          <p:nvPr/>
        </p:nvSpPr>
        <p:spPr>
          <a:xfrm rot="16200000">
            <a:off x="374588" y="5214653"/>
            <a:ext cx="582467" cy="1331640"/>
          </a:xfrm>
          <a:prstGeom prst="downArrow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schemeClr val="tx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Down Arrow 6"/>
          <p:cNvSpPr/>
          <p:nvPr/>
        </p:nvSpPr>
        <p:spPr>
          <a:xfrm rot="16200000">
            <a:off x="55900" y="3445108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2015. MSC certification for data-poor stocks. MSC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910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6844" y="1268760"/>
            <a:ext cx="8123628" cy="4608512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5"/>
                </a:solidFill>
              </a:rPr>
              <a:t>What we know we don’t </a:t>
            </a:r>
            <a:r>
              <a:rPr lang="en-US" sz="2000" b="1" dirty="0">
                <a:solidFill>
                  <a:schemeClr val="accent5"/>
                </a:solidFill>
              </a:rPr>
              <a:t>know: </a:t>
            </a:r>
            <a:r>
              <a:rPr lang="en-US" sz="2000" b="1" dirty="0" smtClean="0">
                <a:solidFill>
                  <a:schemeClr val="accent5"/>
                </a:solidFill>
              </a:rPr>
              <a:t>stock </a:t>
            </a:r>
            <a:r>
              <a:rPr lang="en-US" sz="2000" b="1" dirty="0">
                <a:solidFill>
                  <a:schemeClr val="accent5"/>
                </a:solidFill>
              </a:rPr>
              <a:t>status </a:t>
            </a:r>
            <a:endParaRPr lang="en-US" sz="2000" b="1" dirty="0" smtClean="0">
              <a:solidFill>
                <a:schemeClr val="accent5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5"/>
                </a:solidFill>
              </a:rPr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Little knowledge of current depletion (where are we 	now?)</a:t>
            </a:r>
          </a:p>
          <a:p>
            <a:pPr marL="109728" lvl="0" indent="0">
              <a:lnSpc>
                <a:spcPct val="150000"/>
              </a:lnSpc>
              <a:buClr>
                <a:srgbClr val="2DA2BF"/>
              </a:buClr>
              <a:buNone/>
            </a:pPr>
            <a:r>
              <a:rPr lang="en-US" sz="2000" b="1" dirty="0">
                <a:solidFill>
                  <a:srgbClr val="2DA2BF"/>
                </a:solidFill>
              </a:rPr>
              <a:t>	Little knowledge of B</a:t>
            </a:r>
            <a:r>
              <a:rPr lang="en-US" sz="2000" b="1" baseline="-25000" dirty="0">
                <a:solidFill>
                  <a:srgbClr val="2DA2BF"/>
                </a:solidFill>
              </a:rPr>
              <a:t>MSY</a:t>
            </a:r>
            <a:r>
              <a:rPr lang="en-US" sz="2000" b="1" dirty="0">
                <a:solidFill>
                  <a:srgbClr val="2DA2BF"/>
                </a:solidFill>
              </a:rPr>
              <a:t> (where do we go?)</a:t>
            </a:r>
          </a:p>
          <a:p>
            <a:pPr marL="109728" indent="0">
              <a:lnSpc>
                <a:spcPct val="70000"/>
              </a:lnSpc>
              <a:buNone/>
            </a:pPr>
            <a:r>
              <a:rPr lang="en-US" sz="2000" b="1" dirty="0">
                <a:solidFill>
                  <a:schemeClr val="accent5"/>
                </a:solidFill>
              </a:rPr>
              <a:t>	 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5"/>
                </a:solidFill>
              </a:rPr>
              <a:t>What we think we </a:t>
            </a:r>
            <a:r>
              <a:rPr lang="en-US" sz="2000" b="1" dirty="0">
                <a:solidFill>
                  <a:schemeClr val="accent5"/>
                </a:solidFill>
              </a:rPr>
              <a:t>know: </a:t>
            </a:r>
            <a:r>
              <a:rPr lang="en-US" sz="2000" b="1" dirty="0" smtClean="0">
                <a:solidFill>
                  <a:schemeClr val="accent5"/>
                </a:solidFill>
              </a:rPr>
              <a:t>limited data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accent5"/>
                </a:solidFill>
              </a:rPr>
              <a:t>	</a:t>
            </a:r>
            <a:r>
              <a:rPr lang="en-US" sz="2000" b="1" dirty="0">
                <a:solidFill>
                  <a:srgbClr val="2DA2BF"/>
                </a:solidFill>
              </a:rPr>
              <a:t>Some knowledge of life-history parameters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2DA2BF"/>
                </a:solidFill>
              </a:rPr>
              <a:t>	A catch time-series (likely not complete)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2DA2BF"/>
                </a:solidFill>
              </a:rPr>
              <a:t>	Mean length </a:t>
            </a:r>
            <a:r>
              <a:rPr lang="en-US" sz="2000" b="1" dirty="0" smtClean="0">
                <a:solidFill>
                  <a:srgbClr val="2DA2BF"/>
                </a:solidFill>
              </a:rPr>
              <a:t>(if “data-limited</a:t>
            </a:r>
            <a:r>
              <a:rPr lang="en-US" sz="2000" b="1" dirty="0">
                <a:solidFill>
                  <a:srgbClr val="2DA2BF"/>
                </a:solidFill>
              </a:rPr>
              <a:t>”) </a:t>
            </a:r>
            <a:endParaRPr lang="en-US" sz="2000" b="1" dirty="0" smtClean="0">
              <a:solidFill>
                <a:srgbClr val="2DA2BF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2DA2BF"/>
                </a:solidFill>
              </a:rPr>
              <a:t>	</a:t>
            </a:r>
            <a:r>
              <a:rPr lang="en-US" sz="2000" b="1" dirty="0" smtClean="0">
                <a:solidFill>
                  <a:srgbClr val="2DA2BF"/>
                </a:solidFill>
              </a:rPr>
              <a:t>Short index </a:t>
            </a:r>
            <a:r>
              <a:rPr lang="en-US" sz="2000" b="1" dirty="0">
                <a:solidFill>
                  <a:srgbClr val="2DA2BF"/>
                </a:solidFill>
              </a:rPr>
              <a:t>of abundance </a:t>
            </a:r>
            <a:r>
              <a:rPr lang="en-US" sz="2000" b="1" dirty="0" smtClean="0">
                <a:solidFill>
                  <a:srgbClr val="2DA2BF"/>
                </a:solidFill>
              </a:rPr>
              <a:t>(if “data-moderate</a:t>
            </a:r>
            <a:r>
              <a:rPr lang="en-US" sz="2000" b="1" dirty="0">
                <a:solidFill>
                  <a:srgbClr val="2DA2BF"/>
                </a:solidFill>
              </a:rPr>
              <a:t>”)</a:t>
            </a:r>
          </a:p>
          <a:p>
            <a:pPr marL="109728" indent="0">
              <a:lnSpc>
                <a:spcPct val="70000"/>
              </a:lnSpc>
              <a:buNone/>
            </a:pP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  <a:solidFill>
            <a:schemeClr val="bg1"/>
          </a:solidFill>
        </p:spPr>
        <p:txBody>
          <a:bodyPr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n-US" sz="4000" dirty="0" smtClean="0">
                <a:solidFill>
                  <a:srgbClr val="0D6C00"/>
                </a:solidFill>
                <a:effectLst/>
              </a:rPr>
              <a:t>The challenge</a:t>
            </a:r>
            <a:endParaRPr lang="en-ZA" sz="4000" dirty="0">
              <a:solidFill>
                <a:srgbClr val="0D6C00"/>
              </a:solidFill>
              <a:effectLst/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55900" y="1284868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Down Arrow 6"/>
          <p:cNvSpPr/>
          <p:nvPr/>
        </p:nvSpPr>
        <p:spPr>
          <a:xfrm rot="16200000">
            <a:off x="55900" y="3157076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2015. MSC certification for data-poor stocks. MSC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579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e-no-evil-hear-no-evil-speak-no-evil-monkeys-14750406-1600-12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6349" cy="686726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780928"/>
            <a:ext cx="7992888" cy="374441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en-US" sz="2900" b="1" dirty="0" smtClean="0">
                <a:solidFill>
                  <a:schemeClr val="accent5"/>
                </a:solidFill>
              </a:rPr>
              <a:t>Need to account for high levels of uncertainty </a:t>
            </a:r>
            <a:endParaRPr lang="en-US" sz="2900" b="1" dirty="0" smtClean="0">
              <a:solidFill>
                <a:srgbClr val="2DA2BF"/>
              </a:solidFill>
            </a:endParaRPr>
          </a:p>
          <a:p>
            <a:pPr marL="109728" indent="0">
              <a:lnSpc>
                <a:spcPct val="170000"/>
              </a:lnSpc>
              <a:buNone/>
            </a:pPr>
            <a:r>
              <a:rPr lang="en-US" sz="2900" b="1" dirty="0">
                <a:solidFill>
                  <a:srgbClr val="2DA2BF"/>
                </a:solidFill>
              </a:rPr>
              <a:t>	</a:t>
            </a:r>
            <a:r>
              <a:rPr lang="en-US" sz="2200" b="1" dirty="0" smtClean="0">
                <a:solidFill>
                  <a:schemeClr val="accent1"/>
                </a:solidFill>
              </a:rPr>
              <a:t>model uncertainty (model parameters values unknown)</a:t>
            </a:r>
          </a:p>
          <a:p>
            <a:pPr marL="914400" lvl="3" indent="0">
              <a:lnSpc>
                <a:spcPct val="170000"/>
              </a:lnSpc>
              <a:buClr>
                <a:schemeClr val="accent1"/>
              </a:buClr>
              <a:buNone/>
            </a:pPr>
            <a:r>
              <a:rPr lang="en-US" sz="2200" b="1" dirty="0" smtClean="0">
                <a:solidFill>
                  <a:schemeClr val="accent1"/>
                </a:solidFill>
              </a:rPr>
              <a:t>process error (stochastic effects) </a:t>
            </a:r>
          </a:p>
          <a:p>
            <a:pPr marL="914400" lvl="3" indent="0">
              <a:lnSpc>
                <a:spcPct val="170000"/>
              </a:lnSpc>
              <a:buClr>
                <a:schemeClr val="accent1"/>
              </a:buClr>
              <a:buNone/>
            </a:pPr>
            <a:r>
              <a:rPr lang="en-US" sz="2200" b="1" dirty="0" smtClean="0">
                <a:solidFill>
                  <a:schemeClr val="accent1"/>
                </a:solidFill>
              </a:rPr>
              <a:t>observation error (noisy data)</a:t>
            </a:r>
          </a:p>
          <a:p>
            <a:pPr marL="914400" lvl="3" indent="0">
              <a:lnSpc>
                <a:spcPct val="170000"/>
              </a:lnSpc>
              <a:buClr>
                <a:schemeClr val="accent1"/>
              </a:buClr>
              <a:buNone/>
            </a:pPr>
            <a:r>
              <a:rPr lang="en-US" sz="2200" b="1" dirty="0" smtClean="0">
                <a:solidFill>
                  <a:schemeClr val="accent1"/>
                </a:solidFill>
              </a:rPr>
              <a:t>implementation error (inadequate monitoring)</a:t>
            </a:r>
          </a:p>
          <a:p>
            <a:pPr marL="914400" lvl="3" indent="0">
              <a:lnSpc>
                <a:spcPct val="170000"/>
              </a:lnSpc>
              <a:buClr>
                <a:schemeClr val="accent1"/>
              </a:buClr>
              <a:buNone/>
            </a:pPr>
            <a:endParaRPr lang="en-US" sz="2200" dirty="0" smtClean="0">
              <a:solidFill>
                <a:schemeClr val="accent4"/>
              </a:solidFill>
            </a:endParaRPr>
          </a:p>
          <a:p>
            <a:pPr marL="109728" indent="0">
              <a:buNone/>
            </a:pPr>
            <a:r>
              <a:rPr lang="en-US" sz="2400" b="1" dirty="0" smtClean="0">
                <a:solidFill>
                  <a:srgbClr val="FF6600"/>
                </a:solidFill>
              </a:rPr>
              <a:t>		Management </a:t>
            </a:r>
            <a:r>
              <a:rPr lang="en-US" sz="2400" b="1" dirty="0">
                <a:solidFill>
                  <a:srgbClr val="FF6600"/>
                </a:solidFill>
              </a:rPr>
              <a:t>Strategy Evaluation</a:t>
            </a:r>
            <a:endParaRPr lang="en-Z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47" y="0"/>
            <a:ext cx="9144000" cy="764704"/>
          </a:xfrm>
          <a:noFill/>
        </p:spPr>
        <p:txBody>
          <a:bodyPr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L="109728" indent="0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effectLst/>
              </a:rPr>
              <a:t>Data-</a:t>
            </a:r>
            <a:r>
              <a:rPr lang="en-US" sz="3200" dirty="0" smtClean="0">
                <a:solidFill>
                  <a:schemeClr val="bg1"/>
                </a:solidFill>
                <a:effectLst/>
              </a:rPr>
              <a:t>poor    Poor data      Poor assumptions</a:t>
            </a:r>
            <a:endParaRPr lang="en-US" sz="3200" dirty="0">
              <a:solidFill>
                <a:srgbClr val="2DA2BF"/>
              </a:solidFill>
              <a:effectLst/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595452" y="4093180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Down Arrow 6"/>
          <p:cNvSpPr/>
          <p:nvPr/>
        </p:nvSpPr>
        <p:spPr>
          <a:xfrm rot="16200000">
            <a:off x="595452" y="4597236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Down Arrow 7"/>
          <p:cNvSpPr/>
          <p:nvPr/>
        </p:nvSpPr>
        <p:spPr>
          <a:xfrm rot="16200000">
            <a:off x="595452" y="3589124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Down Arrow 8"/>
          <p:cNvSpPr/>
          <p:nvPr/>
        </p:nvSpPr>
        <p:spPr>
          <a:xfrm rot="16200000">
            <a:off x="595452" y="5101292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Down Arrow 9"/>
          <p:cNvSpPr/>
          <p:nvPr/>
        </p:nvSpPr>
        <p:spPr>
          <a:xfrm rot="16200000">
            <a:off x="914139" y="5574693"/>
            <a:ext cx="582467" cy="1331640"/>
          </a:xfrm>
          <a:prstGeom prst="downArrow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schemeClr val="tx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6730753" cy="332656"/>
          </a:xfrm>
          <a:solidFill>
            <a:schemeClr val="accent1">
              <a:alpha val="4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2015. MSC certification for data-poor stocks. MSC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911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339752" y="1340768"/>
            <a:ext cx="6696744" cy="3960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Step 5:</a:t>
            </a:r>
          </a:p>
          <a:p>
            <a:pPr algn="ctr"/>
            <a:r>
              <a:rPr lang="en-US" sz="1800" dirty="0" smtClean="0"/>
              <a:t>Simulations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108012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D6C00"/>
                </a:solidFill>
              </a:rPr>
              <a:t>MSE: </a:t>
            </a:r>
            <a:r>
              <a:rPr lang="en-US" sz="3600" dirty="0" smtClean="0">
                <a:solidFill>
                  <a:schemeClr val="accent4"/>
                </a:solidFill>
              </a:rPr>
              <a:t>Evaluate performance</a:t>
            </a:r>
            <a:r>
              <a:rPr lang="en-US" sz="3600" dirty="0" smtClean="0">
                <a:solidFill>
                  <a:srgbClr val="0D6C00"/>
                </a:solidFill>
              </a:rPr>
              <a:t/>
            </a:r>
            <a:br>
              <a:rPr lang="en-US" sz="3600" dirty="0" smtClean="0">
                <a:solidFill>
                  <a:srgbClr val="0D6C00"/>
                </a:solidFill>
              </a:rPr>
            </a:br>
            <a:endParaRPr lang="en-US" sz="3600" dirty="0">
              <a:solidFill>
                <a:srgbClr val="0D6C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776" y="1700808"/>
            <a:ext cx="2376264" cy="288032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Step 3: </a:t>
            </a:r>
          </a:p>
          <a:p>
            <a:pPr algn="ctr"/>
            <a:r>
              <a:rPr lang="en-US" sz="1800" dirty="0" smtClean="0"/>
              <a:t>OPERATING MODELS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 suite of population models with different assumptions about data and model parameters and structure</a:t>
            </a: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88224" y="1700808"/>
            <a:ext cx="2304256" cy="252028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Step 4: </a:t>
            </a:r>
          </a:p>
          <a:p>
            <a:pPr algn="ctr"/>
            <a:r>
              <a:rPr lang="en-US" sz="1800" dirty="0" smtClean="0"/>
              <a:t>MPs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Different harvest control rules  with alternative values for control parameters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7504" y="1340768"/>
            <a:ext cx="2160240" cy="1152128"/>
          </a:xfrm>
          <a:prstGeom prst="ellipse">
            <a:avLst/>
          </a:prstGeom>
          <a:solidFill>
            <a:srgbClr val="0D6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Step 1: Objectives</a:t>
            </a:r>
            <a:endParaRPr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539552" y="2348880"/>
            <a:ext cx="2232248" cy="1224136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Step 2: Performance statistics</a:t>
            </a:r>
            <a:endParaRPr lang="en-US" sz="1800" dirty="0"/>
          </a:p>
        </p:txBody>
      </p:sp>
      <p:sp>
        <p:nvSpPr>
          <p:cNvPr id="20" name="Left Arrow 19"/>
          <p:cNvSpPr/>
          <p:nvPr/>
        </p:nvSpPr>
        <p:spPr>
          <a:xfrm>
            <a:off x="5220072" y="1772816"/>
            <a:ext cx="1368152" cy="864096"/>
          </a:xfrm>
          <a:prstGeom prst="lef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TAC/TAE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4932040" y="3573016"/>
            <a:ext cx="1368152" cy="792088"/>
          </a:xfrm>
          <a:prstGeom prst="right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347864" y="4797152"/>
            <a:ext cx="1728192" cy="1584176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Step 6:</a:t>
            </a:r>
          </a:p>
          <a:p>
            <a:pPr algn="ctr"/>
            <a:r>
              <a:rPr lang="en-US" sz="1800" dirty="0" smtClean="0"/>
              <a:t>Summary statistics</a:t>
            </a:r>
            <a:endParaRPr lang="en-US" sz="1800" dirty="0"/>
          </a:p>
        </p:txBody>
      </p:sp>
      <p:sp>
        <p:nvSpPr>
          <p:cNvPr id="24" name="Oval 23"/>
          <p:cNvSpPr/>
          <p:nvPr/>
        </p:nvSpPr>
        <p:spPr>
          <a:xfrm>
            <a:off x="5851985" y="5289110"/>
            <a:ext cx="2808312" cy="1524265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800" dirty="0" smtClean="0"/>
              <a:t>Step 7: </a:t>
            </a:r>
          </a:p>
          <a:p>
            <a:pPr algn="ctr"/>
            <a:r>
              <a:rPr lang="en-US" sz="1800" dirty="0" smtClean="0"/>
              <a:t>Choose MP for</a:t>
            </a:r>
          </a:p>
          <a:p>
            <a:pPr algn="ctr"/>
            <a:r>
              <a:rPr lang="en-US" sz="1800" dirty="0" smtClean="0"/>
              <a:t>Implementation</a:t>
            </a:r>
            <a:endParaRPr lang="en-US" sz="18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2014. Generic MPs for data-poor fisheries. ICES WKLIFE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242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6844" y="1268760"/>
            <a:ext cx="8123628" cy="5184576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109728" lvl="0" indent="0">
              <a:lnSpc>
                <a:spcPct val="150000"/>
              </a:lnSpc>
              <a:buClr>
                <a:srgbClr val="2DA2BF"/>
              </a:buClr>
              <a:buNone/>
            </a:pPr>
            <a:r>
              <a:rPr lang="en-US" sz="1700" b="1" dirty="0" smtClean="0">
                <a:solidFill>
                  <a:srgbClr val="474B78"/>
                </a:solidFill>
              </a:rPr>
              <a:t>Construct a suite of Operating Models (OMs) that encompass all plausible realities:</a:t>
            </a:r>
            <a:endParaRPr lang="en-US" sz="1700" b="1" dirty="0">
              <a:solidFill>
                <a:srgbClr val="474B78"/>
              </a:solidFill>
            </a:endParaRPr>
          </a:p>
          <a:p>
            <a:pPr marL="109728" lvl="0" indent="0">
              <a:lnSpc>
                <a:spcPct val="150000"/>
              </a:lnSpc>
              <a:buClr>
                <a:srgbClr val="2DA2BF"/>
              </a:buClr>
              <a:buNone/>
            </a:pPr>
            <a:r>
              <a:rPr lang="en-US" sz="1700" b="1" dirty="0">
                <a:solidFill>
                  <a:srgbClr val="474B78"/>
                </a:solidFill>
              </a:rPr>
              <a:t>	</a:t>
            </a:r>
            <a:r>
              <a:rPr lang="en-US" sz="1700" b="1" dirty="0" smtClean="0">
                <a:solidFill>
                  <a:srgbClr val="2DA2BF"/>
                </a:solidFill>
              </a:rPr>
              <a:t>Sample OM parameters from Bayes-like prior distributions</a:t>
            </a:r>
          </a:p>
          <a:p>
            <a:pPr marL="109728" lvl="0" indent="0">
              <a:lnSpc>
                <a:spcPct val="150000"/>
              </a:lnSpc>
              <a:buClr>
                <a:srgbClr val="2DA2BF"/>
              </a:buClr>
              <a:buNone/>
            </a:pPr>
            <a:r>
              <a:rPr lang="en-US" sz="1700" b="1" dirty="0" smtClean="0">
                <a:solidFill>
                  <a:srgbClr val="2DA2BF"/>
                </a:solidFill>
              </a:rPr>
              <a:t>	Generate alternative population trajectories, each representing a 	plausible reality </a:t>
            </a:r>
            <a:endParaRPr lang="en-US" sz="1700" b="1" dirty="0">
              <a:solidFill>
                <a:srgbClr val="2DA2BF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sz="1700" b="1" dirty="0" smtClean="0">
                <a:solidFill>
                  <a:srgbClr val="474B78"/>
                </a:solidFill>
              </a:rPr>
              <a:t>Forecast under alternative harvest control rules:</a:t>
            </a:r>
            <a:endParaRPr lang="en-US" sz="1700" b="1" dirty="0">
              <a:solidFill>
                <a:srgbClr val="474B78"/>
              </a:solidFill>
            </a:endParaRPr>
          </a:p>
          <a:p>
            <a:pPr marL="109728" lvl="0" indent="0">
              <a:lnSpc>
                <a:spcPct val="150000"/>
              </a:lnSpc>
              <a:buClr>
                <a:srgbClr val="2DA2BF"/>
              </a:buClr>
              <a:buNone/>
            </a:pPr>
            <a:r>
              <a:rPr lang="en-US" sz="1700" b="1" dirty="0">
                <a:solidFill>
                  <a:srgbClr val="474B78"/>
                </a:solidFill>
              </a:rPr>
              <a:t>	</a:t>
            </a:r>
            <a:r>
              <a:rPr lang="en-US" sz="1700" b="1" dirty="0" smtClean="0">
                <a:solidFill>
                  <a:srgbClr val="2DA2BF"/>
                </a:solidFill>
              </a:rPr>
              <a:t>Project each plausible population trajectory forward under candidate 	methods/HCRs</a:t>
            </a:r>
            <a:endParaRPr lang="en-US" sz="1700" b="1" dirty="0">
              <a:solidFill>
                <a:srgbClr val="2DA2BF"/>
              </a:solidFill>
            </a:endParaRPr>
          </a:p>
          <a:p>
            <a:pPr marL="109728" lvl="0" indent="0">
              <a:lnSpc>
                <a:spcPct val="150000"/>
              </a:lnSpc>
              <a:buClr>
                <a:srgbClr val="2DA2BF"/>
              </a:buClr>
              <a:buNone/>
            </a:pPr>
            <a:r>
              <a:rPr lang="en-US" sz="1700" b="1" dirty="0" smtClean="0">
                <a:solidFill>
                  <a:srgbClr val="474B78"/>
                </a:solidFill>
              </a:rPr>
              <a:t>Compare performance of different rules:</a:t>
            </a:r>
            <a:endParaRPr lang="en-US" sz="1700" b="1" dirty="0">
              <a:solidFill>
                <a:srgbClr val="474B78"/>
              </a:solidFill>
            </a:endParaRPr>
          </a:p>
          <a:p>
            <a:pPr marL="109728" lvl="0" indent="0">
              <a:lnSpc>
                <a:spcPct val="150000"/>
              </a:lnSpc>
              <a:buClr>
                <a:srgbClr val="2DA2BF"/>
              </a:buClr>
              <a:buNone/>
            </a:pPr>
            <a:r>
              <a:rPr lang="en-US" sz="1700" b="1" dirty="0">
                <a:solidFill>
                  <a:srgbClr val="474B78"/>
                </a:solidFill>
              </a:rPr>
              <a:t>	</a:t>
            </a:r>
            <a:r>
              <a:rPr lang="en-US" sz="1700" b="1" dirty="0" smtClean="0">
                <a:solidFill>
                  <a:srgbClr val="2DA2BF"/>
                </a:solidFill>
              </a:rPr>
              <a:t>Evaluate which method/HCR gives best risk/yield performance across 	all plausible realities over the management period?</a:t>
            </a:r>
          </a:p>
          <a:p>
            <a:pPr marL="109728" lvl="0" indent="0">
              <a:lnSpc>
                <a:spcPct val="150000"/>
              </a:lnSpc>
              <a:buClr>
                <a:srgbClr val="2DA2BF"/>
              </a:buClr>
              <a:buNone/>
            </a:pPr>
            <a:endParaRPr lang="en-US" sz="1700" b="1" dirty="0" smtClean="0">
              <a:solidFill>
                <a:srgbClr val="2DA2BF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sz="1700" b="1" dirty="0" smtClean="0">
                <a:solidFill>
                  <a:srgbClr val="FF6600"/>
                </a:solidFill>
              </a:rPr>
              <a:t>	Choose HCR whose performance best suits management objectives</a:t>
            </a:r>
          </a:p>
          <a:p>
            <a:pPr marL="109728" indent="0">
              <a:lnSpc>
                <a:spcPct val="150000"/>
              </a:lnSpc>
              <a:buNone/>
            </a:pPr>
            <a:endParaRPr lang="en-US" sz="2200" dirty="0" smtClean="0">
              <a:solidFill>
                <a:schemeClr val="accent4"/>
              </a:solidFill>
            </a:endParaRPr>
          </a:p>
          <a:p>
            <a:pPr marL="109728" indent="0">
              <a:buNone/>
            </a:pP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>
                <a:solidFill>
                  <a:srgbClr val="0D6C00"/>
                </a:solidFill>
              </a:rPr>
              <a:t>The approach</a:t>
            </a:r>
            <a:endParaRPr lang="en-ZA" dirty="0">
              <a:solidFill>
                <a:srgbClr val="0D6C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55900" y="1284868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6200000">
            <a:off x="338054" y="5467209"/>
            <a:ext cx="582467" cy="1258576"/>
          </a:xfrm>
          <a:prstGeom prst="downArrow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schemeClr val="tx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695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" y="4221088"/>
            <a:ext cx="695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2015. MSC certification for data-poor stocks. MSC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028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268" y="1196752"/>
            <a:ext cx="8002876" cy="54006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109728" indent="0">
              <a:lnSpc>
                <a:spcPct val="170000"/>
              </a:lnSpc>
              <a:buNone/>
            </a:pPr>
            <a:r>
              <a:rPr lang="en-US" sz="1800" b="1" dirty="0" smtClean="0">
                <a:solidFill>
                  <a:schemeClr val="accent5"/>
                </a:solidFill>
              </a:rPr>
              <a:t>Group stocks with similar characteristics in depletion/productivity baskets</a:t>
            </a:r>
            <a:r>
              <a:rPr lang="en-US" sz="1800" b="1" dirty="0">
                <a:solidFill>
                  <a:schemeClr val="accent5"/>
                </a:solidFill>
              </a:rPr>
              <a:t> </a:t>
            </a:r>
            <a:r>
              <a:rPr lang="en-US" sz="1800" b="1" dirty="0" smtClean="0">
                <a:solidFill>
                  <a:schemeClr val="accent5"/>
                </a:solidFill>
              </a:rPr>
              <a:t>to be able to optimise performance.</a:t>
            </a:r>
          </a:p>
          <a:p>
            <a:pPr marL="109728" indent="0">
              <a:lnSpc>
                <a:spcPct val="170000"/>
              </a:lnSpc>
              <a:buNone/>
            </a:pPr>
            <a:endParaRPr lang="en-US" sz="1800" b="1" dirty="0">
              <a:solidFill>
                <a:schemeClr val="accent5"/>
              </a:solidFill>
            </a:endParaRPr>
          </a:p>
          <a:p>
            <a:pPr marL="109728" indent="0">
              <a:lnSpc>
                <a:spcPct val="170000"/>
              </a:lnSpc>
              <a:buNone/>
            </a:pPr>
            <a:endParaRPr lang="en-US" sz="1800" b="1" dirty="0" smtClean="0">
              <a:solidFill>
                <a:schemeClr val="accent5"/>
              </a:solidFill>
            </a:endParaRPr>
          </a:p>
          <a:p>
            <a:pPr marL="109728" indent="0">
              <a:lnSpc>
                <a:spcPct val="170000"/>
              </a:lnSpc>
              <a:buNone/>
            </a:pPr>
            <a:endParaRPr lang="en-US" sz="1800" b="1" dirty="0">
              <a:solidFill>
                <a:schemeClr val="accent5"/>
              </a:solidFill>
            </a:endParaRPr>
          </a:p>
          <a:p>
            <a:pPr marL="109728" indent="0">
              <a:lnSpc>
                <a:spcPct val="170000"/>
              </a:lnSpc>
              <a:buNone/>
            </a:pPr>
            <a:endParaRPr lang="en-US" sz="1800" b="1" dirty="0" smtClean="0">
              <a:solidFill>
                <a:schemeClr val="accent5"/>
              </a:solidFill>
            </a:endParaRPr>
          </a:p>
          <a:p>
            <a:pPr marL="109728" indent="0">
              <a:lnSpc>
                <a:spcPct val="170000"/>
              </a:lnSpc>
              <a:buNone/>
            </a:pPr>
            <a:endParaRPr lang="en-US" sz="1800" b="1" dirty="0">
              <a:solidFill>
                <a:schemeClr val="accent5"/>
              </a:solidFill>
            </a:endParaRPr>
          </a:p>
          <a:p>
            <a:pPr marL="109728" indent="0">
              <a:lnSpc>
                <a:spcPct val="120000"/>
              </a:lnSpc>
              <a:buNone/>
            </a:pPr>
            <a:endParaRPr lang="en-US" sz="1800" b="1" dirty="0" smtClean="0">
              <a:solidFill>
                <a:schemeClr val="accent5"/>
              </a:solidFill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en-US" sz="1800" b="1" dirty="0" smtClean="0">
                <a:solidFill>
                  <a:schemeClr val="accent5"/>
                </a:solidFill>
              </a:rPr>
              <a:t>Develop a set of age- length-structured operating models for each group/basket 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sz="1800" b="1" dirty="0" smtClean="0">
                <a:solidFill>
                  <a:schemeClr val="accent5"/>
                </a:solidFill>
              </a:rPr>
              <a:t>Bayes-like </a:t>
            </a:r>
            <a:r>
              <a:rPr lang="en-US" sz="1800" b="1" dirty="0">
                <a:solidFill>
                  <a:schemeClr val="accent5"/>
                </a:solidFill>
              </a:rPr>
              <a:t>approach: sample from </a:t>
            </a:r>
            <a:r>
              <a:rPr lang="en-US" sz="1800" b="1" dirty="0" smtClean="0">
                <a:solidFill>
                  <a:schemeClr val="accent5"/>
                </a:solidFill>
              </a:rPr>
              <a:t>“prior” distributions </a:t>
            </a:r>
            <a:r>
              <a:rPr lang="en-US" sz="1800" b="1" dirty="0">
                <a:solidFill>
                  <a:schemeClr val="accent5"/>
                </a:solidFill>
              </a:rPr>
              <a:t>for key model </a:t>
            </a:r>
            <a:r>
              <a:rPr lang="en-US" sz="1800" b="1" dirty="0" smtClean="0">
                <a:solidFill>
                  <a:schemeClr val="accent5"/>
                </a:solidFill>
              </a:rPr>
              <a:t>parameters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sz="1800" b="1" dirty="0" smtClean="0">
                <a:solidFill>
                  <a:schemeClr val="accent5"/>
                </a:solidFill>
              </a:rPr>
              <a:t>	</a:t>
            </a:r>
            <a:r>
              <a:rPr lang="en-US" sz="1800" b="1" dirty="0">
                <a:solidFill>
                  <a:schemeClr val="accent5"/>
                </a:solidFill>
              </a:rPr>
              <a:t> </a:t>
            </a:r>
            <a:r>
              <a:rPr lang="en-US" sz="1800" b="1" dirty="0" smtClean="0">
                <a:solidFill>
                  <a:schemeClr val="accent5"/>
                </a:solidFill>
              </a:rPr>
              <a:t>  </a:t>
            </a:r>
            <a:r>
              <a:rPr lang="en-US" sz="1800" b="1" dirty="0" smtClean="0">
                <a:solidFill>
                  <a:srgbClr val="EB641B"/>
                </a:solidFill>
              </a:rPr>
              <a:t>Simulation test and tune HCRs for each group of OMs</a:t>
            </a:r>
          </a:p>
          <a:p>
            <a:pPr marL="109728" indent="0">
              <a:lnSpc>
                <a:spcPct val="170000"/>
              </a:lnSpc>
              <a:buNone/>
            </a:pPr>
            <a:endParaRPr lang="en-US" sz="1800" b="1" dirty="0">
              <a:solidFill>
                <a:schemeClr val="accent5"/>
              </a:solidFill>
            </a:endParaRPr>
          </a:p>
          <a:p>
            <a:pPr marL="109728" indent="0">
              <a:lnSpc>
                <a:spcPct val="170000"/>
              </a:lnSpc>
              <a:buNone/>
            </a:pPr>
            <a:endParaRPr lang="en-US" sz="1800" b="1" dirty="0" smtClean="0">
              <a:solidFill>
                <a:schemeClr val="accent5"/>
              </a:solidFill>
            </a:endParaRPr>
          </a:p>
          <a:p>
            <a:pPr marL="109728" indent="0">
              <a:lnSpc>
                <a:spcPct val="170000"/>
              </a:lnSpc>
              <a:buNone/>
            </a:pPr>
            <a:endParaRPr lang="en-US" b="1" dirty="0" smtClean="0">
              <a:solidFill>
                <a:schemeClr val="accent5"/>
              </a:solidFill>
            </a:endParaRPr>
          </a:p>
          <a:p>
            <a:pPr marL="109728" indent="0">
              <a:lnSpc>
                <a:spcPct val="170000"/>
              </a:lnSpc>
              <a:buNone/>
            </a:pPr>
            <a:endParaRPr lang="en-US" b="1" dirty="0" smtClean="0">
              <a:solidFill>
                <a:schemeClr val="accent5"/>
              </a:solidFill>
            </a:endParaRPr>
          </a:p>
          <a:p>
            <a:pPr marL="109728" indent="0">
              <a:lnSpc>
                <a:spcPct val="170000"/>
              </a:lnSpc>
              <a:buNone/>
            </a:pPr>
            <a:endParaRPr lang="en-US" b="1" dirty="0">
              <a:solidFill>
                <a:schemeClr val="accent5"/>
              </a:solidFill>
            </a:endParaRPr>
          </a:p>
          <a:p>
            <a:pPr marL="109728" indent="0">
              <a:lnSpc>
                <a:spcPct val="170000"/>
              </a:lnSpc>
              <a:buNone/>
            </a:pPr>
            <a:endParaRPr lang="en-US" b="1" dirty="0" smtClean="0">
              <a:solidFill>
                <a:schemeClr val="accent5"/>
              </a:solidFill>
            </a:endParaRPr>
          </a:p>
          <a:p>
            <a:pPr marL="109728" indent="0">
              <a:lnSpc>
                <a:spcPct val="170000"/>
              </a:lnSpc>
              <a:buNone/>
            </a:pPr>
            <a:endParaRPr lang="en-US" b="1" dirty="0">
              <a:solidFill>
                <a:schemeClr val="accent5"/>
              </a:solidFill>
            </a:endParaRPr>
          </a:p>
          <a:p>
            <a:pPr marL="109728" indent="0">
              <a:lnSpc>
                <a:spcPct val="170000"/>
              </a:lnSpc>
              <a:buNone/>
            </a:pPr>
            <a:endParaRPr lang="en-US" b="1" dirty="0" smtClean="0">
              <a:solidFill>
                <a:schemeClr val="accent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D6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OMs</a:t>
            </a:r>
            <a:endParaRPr lang="en-US" dirty="0">
              <a:solidFill>
                <a:srgbClr val="0D6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55900" y="1284868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262988"/>
              </p:ext>
            </p:extLst>
          </p:nvPr>
        </p:nvGraphicFramePr>
        <p:xfrm>
          <a:off x="1619672" y="2276871"/>
          <a:ext cx="6096000" cy="2376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00336"/>
                <a:gridCol w="1547664"/>
                <a:gridCol w="1524000"/>
              </a:tblGrid>
              <a:tr h="52874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Productivity/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Depletion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</a:p>
                    <a:p>
                      <a:r>
                        <a:rPr lang="en-US" sz="1400" dirty="0" smtClean="0"/>
                        <a:t>(M&lt;0.2)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</a:p>
                    <a:p>
                      <a:r>
                        <a:rPr lang="en-US" sz="1400" dirty="0" smtClean="0"/>
                        <a:t>(0.2&lt;M&lt;0.4)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</a:p>
                    <a:p>
                      <a:r>
                        <a:rPr lang="en-US" sz="1400" dirty="0" smtClean="0"/>
                        <a:t>(M&gt;0.4)</a:t>
                      </a:r>
                      <a:endParaRPr lang="en-US" sz="1400" dirty="0"/>
                    </a:p>
                  </a:txBody>
                  <a:tcPr/>
                </a:tc>
              </a:tr>
              <a:tr h="6158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Severely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(around PRI)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M:U[0.05,0.2]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B/K:U[0.1,0.3]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M:U[0.2,0.4]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B/K:U[0.1,0.3]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M:U[0.4,1]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B/K:U[0.1,0.3]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6158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Moderately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(around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BMSY)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M:U[0.05,0.2]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B/K:U[0.3,0.5]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M:U[0.2,0.4]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B/K:U[0.3,0.5]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M:U[0.4,1]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B/K:U[0.3,0.5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158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Near target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(above BMSY)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M:U[0.05,0.2]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B/K:U[0.5,0.7]</a:t>
                      </a:r>
                    </a:p>
                  </a:txBody>
                  <a:tcPr>
                    <a:solidFill>
                      <a:srgbClr val="0D6C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M:U[0.2,0.4]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B/K:U[0.5,0.7]</a:t>
                      </a:r>
                    </a:p>
                  </a:txBody>
                  <a:tcPr>
                    <a:solidFill>
                      <a:srgbClr val="0D6C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M:U[0.4,1]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B/K:U[0.5,0.7]</a:t>
                      </a:r>
                    </a:p>
                  </a:txBody>
                  <a:tcPr>
                    <a:solidFill>
                      <a:srgbClr val="0D6C00">
                        <a:alpha val="68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 rot="16200000">
            <a:off x="55900" y="4597236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69859" y="5245308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6200000">
            <a:off x="338055" y="5611225"/>
            <a:ext cx="582467" cy="1258576"/>
          </a:xfrm>
          <a:prstGeom prst="downArrow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schemeClr val="tx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2014. Generic MPs for data-poor fisheries. ICES WKLIFE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910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6844" y="1268760"/>
            <a:ext cx="8123628" cy="518457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en-US" sz="1900" b="1" dirty="0">
                <a:solidFill>
                  <a:schemeClr val="accent5"/>
                </a:solidFill>
              </a:rPr>
              <a:t>P</a:t>
            </a:r>
            <a:r>
              <a:rPr lang="en-US" sz="1900" b="1" dirty="0" smtClean="0">
                <a:solidFill>
                  <a:schemeClr val="accent5"/>
                </a:solidFill>
              </a:rPr>
              <a:t>roductivity (M):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1900" b="1" dirty="0" smtClean="0">
                <a:solidFill>
                  <a:schemeClr val="accent5"/>
                </a:solidFill>
              </a:rPr>
              <a:t>	</a:t>
            </a:r>
            <a:r>
              <a:rPr lang="en-US" sz="1900" b="1" dirty="0">
                <a:solidFill>
                  <a:srgbClr val="2DA2BF"/>
                </a:solidFill>
              </a:rPr>
              <a:t>L</a:t>
            </a:r>
            <a:r>
              <a:rPr lang="en-US" sz="1900" b="1" dirty="0" smtClean="0">
                <a:solidFill>
                  <a:srgbClr val="2DA2BF"/>
                </a:solidFill>
              </a:rPr>
              <a:t>ow, medium or high productivity?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1900" b="1" dirty="0">
                <a:solidFill>
                  <a:srgbClr val="2DA2BF"/>
                </a:solidFill>
              </a:rPr>
              <a:t>	</a:t>
            </a:r>
            <a:r>
              <a:rPr lang="en-US" sz="1900" b="1" dirty="0" smtClean="0">
                <a:solidFill>
                  <a:srgbClr val="2DA2BF"/>
                </a:solidFill>
              </a:rPr>
              <a:t>Use life-history data of species of similar species 	</a:t>
            </a:r>
            <a:endParaRPr lang="en-US" sz="1900" b="1" dirty="0">
              <a:solidFill>
                <a:schemeClr val="accent5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endParaRPr lang="en-US" sz="1000" b="1" dirty="0">
              <a:solidFill>
                <a:schemeClr val="accent5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sz="1900" b="1" dirty="0" smtClean="0">
                <a:solidFill>
                  <a:schemeClr val="accent5"/>
                </a:solidFill>
              </a:rPr>
              <a:t>Depletion:</a:t>
            </a:r>
            <a:endParaRPr lang="en-US" sz="1900" b="1" dirty="0">
              <a:solidFill>
                <a:schemeClr val="accent5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sz="1900" b="1" dirty="0" smtClean="0">
                <a:solidFill>
                  <a:schemeClr val="accent5"/>
                </a:solidFill>
              </a:rPr>
              <a:t>	</a:t>
            </a:r>
            <a:r>
              <a:rPr lang="en-US" sz="1900" b="1" dirty="0">
                <a:solidFill>
                  <a:schemeClr val="accent1"/>
                </a:solidFill>
              </a:rPr>
              <a:t>V</a:t>
            </a:r>
            <a:r>
              <a:rPr lang="en-US" sz="1900" b="1" dirty="0" smtClean="0">
                <a:solidFill>
                  <a:schemeClr val="accent1"/>
                </a:solidFill>
              </a:rPr>
              <a:t>ery depleted, depleted, or at target?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1900" b="1" dirty="0" smtClean="0">
                <a:solidFill>
                  <a:srgbClr val="2DA2BF"/>
                </a:solidFill>
              </a:rPr>
              <a:t>	Difficult: data-poor = no assessment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1900" b="1" dirty="0">
                <a:solidFill>
                  <a:srgbClr val="2DA2BF"/>
                </a:solidFill>
              </a:rPr>
              <a:t>	</a:t>
            </a:r>
            <a:r>
              <a:rPr lang="en-US" sz="1900" b="1" dirty="0" smtClean="0">
                <a:solidFill>
                  <a:srgbClr val="2DA2BF"/>
                </a:solidFill>
              </a:rPr>
              <a:t>Use qualitative and semi-quantitative methods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1900" b="1" dirty="0" smtClean="0">
                <a:solidFill>
                  <a:srgbClr val="2DA2BF"/>
                </a:solidFill>
              </a:rPr>
              <a:t>	Use gray literature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1900" b="1" dirty="0">
                <a:solidFill>
                  <a:srgbClr val="2DA2BF"/>
                </a:solidFill>
              </a:rPr>
              <a:t>	</a:t>
            </a:r>
            <a:r>
              <a:rPr lang="en-US" sz="1900" b="1" dirty="0" smtClean="0">
                <a:solidFill>
                  <a:srgbClr val="2DA2BF"/>
                </a:solidFill>
              </a:rPr>
              <a:t>Use FAO evaluations of the status of world fisheries</a:t>
            </a:r>
            <a:endParaRPr lang="en-US" sz="2900" b="1" dirty="0" smtClean="0">
              <a:solidFill>
                <a:schemeClr val="accent5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endParaRPr lang="en-US" sz="2200" dirty="0" smtClean="0">
              <a:solidFill>
                <a:schemeClr val="accent4"/>
              </a:solidFill>
            </a:endParaRPr>
          </a:p>
          <a:p>
            <a:pPr marL="109728" indent="0">
              <a:buNone/>
            </a:pP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n-US" dirty="0" smtClean="0">
                <a:solidFill>
                  <a:srgbClr val="0D6C00"/>
                </a:solidFill>
              </a:rPr>
              <a:t>Selecting generic HCR </a:t>
            </a:r>
            <a:endParaRPr lang="en-ZA" dirty="0">
              <a:solidFill>
                <a:srgbClr val="0D6C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55900" y="1284868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55900" y="3013060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8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dirty="0" smtClean="0">
                <a:solidFill>
                  <a:srgbClr val="0D6C00"/>
                </a:solidFill>
                <a:effectLst/>
              </a:rPr>
              <a:t>Typical Data-poor HCRs</a:t>
            </a:r>
            <a:endParaRPr lang="en-US" sz="36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395536" y="1635508"/>
            <a:ext cx="8497887" cy="32316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9pPr>
          </a:lstStyle>
          <a:p>
            <a:pPr eaLnBrk="1" hangingPunct="1">
              <a:buClr>
                <a:prstClr val="black"/>
              </a:buClr>
              <a:defRPr/>
            </a:pPr>
            <a:endParaRPr lang="en-US" sz="1800" dirty="0" smtClean="0">
              <a:solidFill>
                <a:srgbClr val="FF9933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r>
              <a:rPr lang="en-US" sz="1800" dirty="0" smtClean="0">
                <a:solidFill>
                  <a:schemeClr val="accent1"/>
                </a:solidFill>
                <a:latin typeface="Lucida Sans Unicode"/>
              </a:rPr>
              <a:t>a) No data: Constant catch 	 </a:t>
            </a: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 smtClean="0">
              <a:solidFill>
                <a:schemeClr val="accent1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 smtClean="0">
              <a:solidFill>
                <a:schemeClr val="accent1"/>
              </a:solidFill>
              <a:latin typeface="Lucida Sans Unicode"/>
              <a:ea typeface="+mn-ea"/>
              <a:cs typeface="+mn-cs"/>
              <a:sym typeface="Symbol" pitchFamily="18" charset="2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 smtClean="0">
              <a:solidFill>
                <a:schemeClr val="accent1"/>
              </a:solidFill>
              <a:latin typeface="Lucida Sans Unicode"/>
              <a:ea typeface="+mn-ea"/>
              <a:cs typeface="+mn-cs"/>
              <a:sym typeface="Symbol" pitchFamily="18" charset="2"/>
            </a:endParaRPr>
          </a:p>
          <a:p>
            <a:pPr eaLnBrk="1" hangingPunct="1">
              <a:buClr>
                <a:prstClr val="black"/>
              </a:buClr>
              <a:defRPr/>
            </a:pPr>
            <a:r>
              <a:rPr lang="en-US" sz="1800" dirty="0" smtClean="0">
                <a:solidFill>
                  <a:schemeClr val="accent1"/>
                </a:solidFill>
                <a:latin typeface="Lucida Sans Unicode"/>
                <a:ea typeface="+mn-ea"/>
                <a:cs typeface="+mn-cs"/>
                <a:sym typeface="Symbol" pitchFamily="18" charset="2"/>
              </a:rPr>
              <a:t>b) Mean length of catch data:  target rule</a:t>
            </a:r>
            <a:r>
              <a:rPr lang="en-US" sz="1800" dirty="0">
                <a:solidFill>
                  <a:schemeClr val="accent1"/>
                </a:solidFill>
                <a:latin typeface="Lucida Sans Unicode"/>
                <a:ea typeface="+mn-ea"/>
                <a:cs typeface="+mn-cs"/>
                <a:sym typeface="Symbol" pitchFamily="18" charset="2"/>
              </a:rPr>
              <a:t>	</a:t>
            </a: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 smtClean="0">
              <a:solidFill>
                <a:schemeClr val="accent1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r>
              <a:rPr lang="en-US" sz="1800" dirty="0" smtClean="0">
                <a:solidFill>
                  <a:schemeClr val="accent1"/>
                </a:solidFill>
                <a:latin typeface="Lucida Sans Unicode"/>
              </a:rPr>
              <a:t>	or</a:t>
            </a: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 smtClean="0">
              <a:solidFill>
                <a:schemeClr val="accent1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r>
              <a:rPr lang="en-US" sz="1800" dirty="0" smtClean="0">
                <a:solidFill>
                  <a:schemeClr val="accent1"/>
                </a:solidFill>
                <a:latin typeface="Lucida Sans Unicode"/>
              </a:rPr>
              <a:t>c) Survey/CPUE index: target rule</a:t>
            </a:r>
          </a:p>
          <a:p>
            <a:pPr eaLnBrk="1" hangingPunct="1">
              <a:buClr>
                <a:prstClr val="black"/>
              </a:buClr>
              <a:defRPr/>
            </a:pPr>
            <a:r>
              <a:rPr lang="en-US" sz="2400" dirty="0" smtClean="0">
                <a:solidFill>
                  <a:srgbClr val="2DA2BF"/>
                </a:solidFill>
                <a:latin typeface="Lucida Sans Unicode"/>
              </a:rPr>
              <a:t>	</a:t>
            </a:r>
          </a:p>
        </p:txBody>
      </p:sp>
      <p:graphicFrame>
        <p:nvGraphicFramePr>
          <p:cNvPr id="7987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019378"/>
              </p:ext>
            </p:extLst>
          </p:nvPr>
        </p:nvGraphicFramePr>
        <p:xfrm>
          <a:off x="4567238" y="1893888"/>
          <a:ext cx="186531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6" name="Equation" r:id="rId4" imgW="1054100" imgH="279400" progId="Equation.DSMT4">
                  <p:embed/>
                </p:oleObj>
              </mc:Choice>
              <mc:Fallback>
                <p:oleObj name="Equation" r:id="rId4" imgW="1054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1893888"/>
                        <a:ext cx="1865312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378305"/>
              </p:ext>
            </p:extLst>
          </p:nvPr>
        </p:nvGraphicFramePr>
        <p:xfrm>
          <a:off x="4211960" y="3356992"/>
          <a:ext cx="43640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" name="Equation" r:id="rId6" imgW="2412720" imgH="533160" progId="Equation.DSMT4">
                  <p:embed/>
                </p:oleObj>
              </mc:Choice>
              <mc:Fallback>
                <p:oleObj name="Equation" r:id="rId6" imgW="241272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356992"/>
                        <a:ext cx="436403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8" name="TextBox 4"/>
          <p:cNvSpPr txBox="1">
            <a:spLocks noChangeArrowheads="1"/>
          </p:cNvSpPr>
          <p:nvPr/>
        </p:nvSpPr>
        <p:spPr bwMode="auto">
          <a:xfrm>
            <a:off x="1043608" y="5157192"/>
            <a:ext cx="74888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prstClr val="black"/>
              </a:buClr>
            </a:pPr>
            <a:r>
              <a:rPr lang="en-US" sz="1800" b="0" i="1" dirty="0" smtClean="0">
                <a:solidFill>
                  <a:srgbClr val="464646"/>
                </a:solidFill>
                <a:latin typeface="Lucida Sans Unicode"/>
                <a:ea typeface="+mj-ea"/>
                <a:cs typeface="+mj-cs"/>
              </a:rPr>
              <a:t>I </a:t>
            </a:r>
            <a:r>
              <a:rPr lang="en-US" sz="1800" b="0" dirty="0">
                <a:solidFill>
                  <a:srgbClr val="464646"/>
                </a:solidFill>
                <a:latin typeface="Lucida Sans Unicode"/>
                <a:ea typeface="+mj-ea"/>
                <a:cs typeface="+mj-cs"/>
              </a:rPr>
              <a:t>= </a:t>
            </a:r>
            <a:r>
              <a:rPr lang="en-US" sz="1800" b="0" dirty="0" smtClean="0">
                <a:solidFill>
                  <a:srgbClr val="464646"/>
                </a:solidFill>
                <a:latin typeface="Lucida Sans Unicode"/>
                <a:ea typeface="+mj-ea"/>
                <a:cs typeface="+mj-cs"/>
              </a:rPr>
              <a:t>mean length index, or CPUE or survey index </a:t>
            </a:r>
            <a:r>
              <a:rPr lang="en-US" sz="1800" b="0" dirty="0">
                <a:solidFill>
                  <a:srgbClr val="464646"/>
                </a:solidFill>
                <a:latin typeface="Lucida Sans Unicode"/>
                <a:ea typeface="+mj-ea"/>
                <a:cs typeface="+mj-cs"/>
              </a:rPr>
              <a:t>of </a:t>
            </a:r>
            <a:r>
              <a:rPr lang="en-US" sz="1800" b="0" dirty="0" smtClean="0">
                <a:solidFill>
                  <a:srgbClr val="464646"/>
                </a:solidFill>
                <a:latin typeface="Lucida Sans Unicode"/>
                <a:ea typeface="+mj-ea"/>
                <a:cs typeface="+mj-cs"/>
              </a:rPr>
              <a:t>abundance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2015. MSC certification for data-poor stocks. MSC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397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5328592"/>
          </a:xfrm>
          <a:ln w="12700"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endParaRPr lang="en-ZA" sz="17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ZA" sz="2300" b="1" dirty="0" smtClean="0">
                <a:solidFill>
                  <a:srgbClr val="39639D"/>
                </a:solidFill>
              </a:rPr>
              <a:t>Five independent groups “contested” to produce best performing MP</a:t>
            </a:r>
          </a:p>
          <a:p>
            <a:pPr marL="109728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ZA" sz="2300" b="1" dirty="0" smtClean="0">
                <a:solidFill>
                  <a:srgbClr val="39639D"/>
                </a:solidFill>
              </a:rPr>
              <a:t>Two leading contenders, both basing their approaches on age-aggregated production models:</a:t>
            </a:r>
          </a:p>
          <a:p>
            <a:pPr marL="109728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ZA" sz="2300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ZA" sz="2300" b="1" dirty="0" smtClean="0">
                <a:solidFill>
                  <a:srgbClr val="39639D"/>
                </a:solidFill>
              </a:rPr>
              <a:t>I) Punt-Butterworth</a:t>
            </a:r>
          </a:p>
          <a:p>
            <a:pPr marL="109728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ZA" sz="23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ZA" sz="2300" b="1" dirty="0" smtClean="0">
                <a:solidFill>
                  <a:schemeClr val="bg2">
                    <a:lumMod val="50000"/>
                  </a:schemeClr>
                </a:solidFill>
              </a:rPr>
              <a:t>Used complex </a:t>
            </a:r>
            <a:r>
              <a:rPr lang="en-ZA" sz="2300" b="1" dirty="0" smtClean="0">
                <a:solidFill>
                  <a:schemeClr val="accent1"/>
                </a:solidFill>
              </a:rPr>
              <a:t>MP model close to underlying testing models as 	regards time-lags in dynamics, B</a:t>
            </a:r>
            <a:r>
              <a:rPr lang="en-ZA" sz="2300" b="1" baseline="-25000" dirty="0" smtClean="0">
                <a:solidFill>
                  <a:schemeClr val="accent1"/>
                </a:solidFill>
              </a:rPr>
              <a:t>MSY</a:t>
            </a:r>
            <a:r>
              <a:rPr lang="en-ZA" sz="2300" b="1" dirty="0" smtClean="0">
                <a:solidFill>
                  <a:schemeClr val="accent1"/>
                </a:solidFill>
              </a:rPr>
              <a:t>/B</a:t>
            </a:r>
            <a:r>
              <a:rPr lang="en-ZA" sz="2300" b="1" baseline="-25000" dirty="0" smtClean="0">
                <a:solidFill>
                  <a:schemeClr val="accent1"/>
                </a:solidFill>
              </a:rPr>
              <a:t>0</a:t>
            </a:r>
            <a:r>
              <a:rPr lang="en-ZA" sz="2300" b="1" dirty="0" smtClean="0">
                <a:solidFill>
                  <a:schemeClr val="accent1"/>
                </a:solidFill>
              </a:rPr>
              <a:t>, etc.</a:t>
            </a:r>
          </a:p>
          <a:p>
            <a:pPr marL="109728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ZA" sz="23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ZA" sz="2300" b="1" dirty="0" smtClean="0">
                <a:solidFill>
                  <a:srgbClr val="39639D"/>
                </a:solidFill>
              </a:rPr>
              <a:t>II) Cooke</a:t>
            </a:r>
          </a:p>
          <a:p>
            <a:pPr marL="109728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ZA" sz="2300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ZA" sz="2300" b="1" dirty="0" smtClean="0">
                <a:solidFill>
                  <a:srgbClr val="2DA2BF"/>
                </a:solidFill>
              </a:rPr>
              <a:t>Used simple Schaefer model</a:t>
            </a:r>
          </a:p>
          <a:p>
            <a:pPr marL="109728" indent="0">
              <a:lnSpc>
                <a:spcPct val="170000"/>
              </a:lnSpc>
              <a:spcBef>
                <a:spcPts val="0"/>
              </a:spcBef>
              <a:buNone/>
            </a:pPr>
            <a:endParaRPr lang="en-ZA" sz="23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ZA" sz="2300" b="1" dirty="0" smtClean="0">
                <a:solidFill>
                  <a:srgbClr val="39639D"/>
                </a:solidFill>
              </a:rPr>
              <a:t>Cooke’s approach performed just as well  (and “won”) – there wasn’t the information content in the data for such details to matter</a:t>
            </a:r>
            <a:r>
              <a:rPr lang="en-ZA" sz="23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ZA" sz="2300" b="1" dirty="0" smtClean="0">
                <a:solidFill>
                  <a:srgbClr val="39639D"/>
                </a:solidFill>
              </a:rPr>
              <a:t>-</a:t>
            </a:r>
            <a:r>
              <a:rPr lang="en-ZA" sz="23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ZA" sz="2300" b="1" dirty="0" smtClean="0">
                <a:solidFill>
                  <a:schemeClr val="accent4"/>
                </a:solidFill>
              </a:rPr>
              <a:t>fisheries data are typically INFORMATION poor </a:t>
            </a:r>
          </a:p>
          <a:p>
            <a:pPr marL="109728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ZA" sz="3600" b="1" dirty="0" smtClean="0">
                <a:solidFill>
                  <a:srgbClr val="EB641B"/>
                </a:solidFill>
              </a:rPr>
              <a:t>		Keep  It  Simple  Stupid   -   K I S S</a:t>
            </a:r>
          </a:p>
          <a:p>
            <a:pPr marL="393192" lvl="1" indent="0">
              <a:spcBef>
                <a:spcPts val="0"/>
              </a:spcBef>
              <a:buNone/>
            </a:pPr>
            <a:endParaRPr lang="en-ZA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ZA" i="1" dirty="0">
              <a:solidFill>
                <a:srgbClr val="FF0000"/>
              </a:solidFill>
            </a:endParaRPr>
          </a:p>
          <a:p>
            <a:endParaRPr lang="en-ZA" i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74638"/>
            <a:ext cx="8460432" cy="994122"/>
          </a:xfrm>
        </p:spPr>
        <p:txBody>
          <a:bodyPr>
            <a:normAutofit/>
          </a:bodyPr>
          <a:lstStyle/>
          <a:p>
            <a:r>
              <a:rPr lang="en-ZA" dirty="0" smtClean="0">
                <a:solidFill>
                  <a:srgbClr val="008000"/>
                </a:solidFill>
              </a:rPr>
              <a:t>IWC RMP development</a:t>
            </a:r>
            <a:endParaRPr lang="en-ZA" dirty="0">
              <a:solidFill>
                <a:srgbClr val="008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55900" y="1284868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55900" y="2509004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16200000">
            <a:off x="55900" y="3445108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55900" y="4597236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590610" y="5286661"/>
            <a:ext cx="582467" cy="176368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4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0" b="7370"/>
          <a:stretch>
            <a:fillRect/>
          </a:stretch>
        </p:blipFill>
        <p:spPr>
          <a:xfrm>
            <a:off x="3707903" y="1700808"/>
            <a:ext cx="4968553" cy="4306887"/>
          </a:xfr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91273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D6C00"/>
                </a:solidFill>
              </a:rPr>
              <a:t>Indirect index of abundance: Mean length of catch</a:t>
            </a:r>
            <a:endParaRPr lang="en-US" sz="2400" dirty="0">
              <a:solidFill>
                <a:srgbClr val="0D6C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204864"/>
            <a:ext cx="3096344" cy="29592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prstClr val="black"/>
              </a:buClr>
            </a:pPr>
            <a:r>
              <a:rPr lang="en-ZA" sz="1800" b="0" dirty="0">
                <a:solidFill>
                  <a:prstClr val="white"/>
                </a:solidFill>
                <a:latin typeface="Lucida Sans Unicode"/>
                <a:cs typeface="Helvetica Neue" charset="0"/>
              </a:rPr>
              <a:t>Equilibrium mean length </a:t>
            </a:r>
            <a:r>
              <a:rPr lang="en-ZA" sz="1800" b="0" dirty="0" smtClean="0">
                <a:solidFill>
                  <a:prstClr val="white"/>
                </a:solidFill>
                <a:latin typeface="Lucida Sans Unicode"/>
                <a:cs typeface="Helvetica Neue" charset="0"/>
              </a:rPr>
              <a:t>of the catch as </a:t>
            </a:r>
            <a:r>
              <a:rPr lang="en-ZA" sz="1800" b="0" dirty="0">
                <a:solidFill>
                  <a:prstClr val="white"/>
                </a:solidFill>
                <a:latin typeface="Lucida Sans Unicode"/>
                <a:cs typeface="Helvetica Neue" charset="0"/>
              </a:rPr>
              <a:t>a function of spawning biomass for </a:t>
            </a:r>
            <a:r>
              <a:rPr lang="en-ZA" sz="1800" b="0" dirty="0" smtClean="0">
                <a:solidFill>
                  <a:prstClr val="white"/>
                </a:solidFill>
                <a:latin typeface="Lucida Sans Unicode"/>
                <a:cs typeface="Helvetica Neue" charset="0"/>
              </a:rPr>
              <a:t>different mortality rates.</a:t>
            </a:r>
          </a:p>
          <a:p>
            <a:pPr>
              <a:lnSpc>
                <a:spcPct val="130000"/>
              </a:lnSpc>
              <a:buClr>
                <a:prstClr val="black"/>
              </a:buClr>
            </a:pPr>
            <a:endParaRPr lang="en-ZA" sz="1800" b="0" dirty="0">
              <a:solidFill>
                <a:prstClr val="white"/>
              </a:solidFill>
              <a:latin typeface="Lucida Sans Unicode"/>
              <a:cs typeface="Helvetica Neue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  <a:buClr>
                <a:prstClr val="black"/>
              </a:buClr>
            </a:pPr>
            <a:r>
              <a:rPr lang="en-ZA" sz="1800" b="0" dirty="0" smtClean="0">
                <a:solidFill>
                  <a:prstClr val="white"/>
                </a:solidFill>
                <a:latin typeface="Lucida Sans Unicode"/>
                <a:cs typeface="Helvetica Neue" charset="0"/>
              </a:rPr>
              <a:t>Note: Indirect index = Lag in feedback at higher biomass levels.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3404194" y="3588695"/>
            <a:ext cx="15220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</a:pPr>
            <a:r>
              <a:rPr lang="en-US" sz="1600" dirty="0" smtClean="0">
                <a:solidFill>
                  <a:srgbClr val="39639D"/>
                </a:solidFill>
                <a:latin typeface="Lucida Sans Unicode"/>
              </a:rPr>
              <a:t>Mean length</a:t>
            </a:r>
            <a:endParaRPr lang="en-US" sz="1600" dirty="0">
              <a:solidFill>
                <a:srgbClr val="39639D"/>
              </a:solidFill>
              <a:latin typeface="Lucida Sans Unicod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5661248"/>
            <a:ext cx="1152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</a:pPr>
            <a:r>
              <a:rPr lang="en-US" dirty="0" smtClean="0">
                <a:solidFill>
                  <a:srgbClr val="39639D"/>
                </a:solidFill>
                <a:latin typeface="Lucida Sans Unicode"/>
              </a:rPr>
              <a:t>SSB/SSB</a:t>
            </a:r>
            <a:r>
              <a:rPr lang="en-US" baseline="-25000" dirty="0" smtClean="0">
                <a:solidFill>
                  <a:srgbClr val="39639D"/>
                </a:solidFill>
                <a:latin typeface="Lucida Sans Unicode"/>
              </a:rPr>
              <a:t>MSY</a:t>
            </a:r>
            <a:endParaRPr lang="en-US" baseline="-25000" dirty="0">
              <a:solidFill>
                <a:srgbClr val="39639D"/>
              </a:solidFill>
              <a:latin typeface="Lucida Sans Unicode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68144" y="2060848"/>
            <a:ext cx="0" cy="3312368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48064" y="1700808"/>
            <a:ext cx="1512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</a:pPr>
            <a:r>
              <a:rPr lang="en-US" dirty="0" smtClean="0">
                <a:solidFill>
                  <a:srgbClr val="39639D"/>
                </a:solidFill>
                <a:latin typeface="Lucida Sans Unicode"/>
              </a:rPr>
              <a:t>SSB=SSB</a:t>
            </a:r>
            <a:r>
              <a:rPr lang="en-US" baseline="-25000" dirty="0" smtClean="0">
                <a:solidFill>
                  <a:srgbClr val="39639D"/>
                </a:solidFill>
                <a:latin typeface="Lucida Sans Unicode"/>
              </a:rPr>
              <a:t>MSY</a:t>
            </a:r>
            <a:endParaRPr lang="en-US" baseline="-25000" dirty="0">
              <a:solidFill>
                <a:srgbClr val="39639D"/>
              </a:solidFill>
              <a:latin typeface="Lucida Sans Unicode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2014. Generic MPs for data-poor fisheries. ICES WKLIFE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555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481328"/>
            <a:ext cx="8003232" cy="490000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en-US" sz="2200" b="1" dirty="0" smtClean="0">
                <a:solidFill>
                  <a:schemeClr val="accent4"/>
                </a:solidFill>
              </a:rPr>
              <a:t>Model uncertainty: parameter distributions</a:t>
            </a:r>
          </a:p>
          <a:p>
            <a:pPr marL="109728" indent="0">
              <a:lnSpc>
                <a:spcPct val="140000"/>
              </a:lnSpc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	</a:t>
            </a:r>
            <a:r>
              <a:rPr lang="en-US" sz="1800" b="1" dirty="0" smtClean="0">
                <a:solidFill>
                  <a:srgbClr val="2DA2BF"/>
                </a:solidFill>
              </a:rPr>
              <a:t>Depletion: 			B/K: U[0.1,0.3]</a:t>
            </a:r>
          </a:p>
          <a:p>
            <a:pPr marL="109728" indent="0">
              <a:lnSpc>
                <a:spcPct val="140000"/>
              </a:lnSpc>
              <a:buNone/>
            </a:pPr>
            <a:r>
              <a:rPr lang="en-US" sz="1800" b="1" dirty="0">
                <a:solidFill>
                  <a:srgbClr val="2DA2BF"/>
                </a:solidFill>
              </a:rPr>
              <a:t>	</a:t>
            </a:r>
            <a:r>
              <a:rPr lang="en-US" sz="1800" b="1" dirty="0" smtClean="0">
                <a:solidFill>
                  <a:srgbClr val="2DA2BF"/>
                </a:solidFill>
              </a:rPr>
              <a:t>Natural mortality rate: 		M: U[0.2,0.4]</a:t>
            </a:r>
          </a:p>
          <a:p>
            <a:pPr marL="109728" indent="0">
              <a:lnSpc>
                <a:spcPct val="140000"/>
              </a:lnSpc>
              <a:buNone/>
            </a:pPr>
            <a:r>
              <a:rPr lang="en-US" sz="1800" b="1" dirty="0">
                <a:solidFill>
                  <a:srgbClr val="2DA2BF"/>
                </a:solidFill>
              </a:rPr>
              <a:t>	</a:t>
            </a:r>
            <a:r>
              <a:rPr lang="en-US" sz="1800" b="1" dirty="0" smtClean="0">
                <a:solidFill>
                  <a:srgbClr val="2DA2BF"/>
                </a:solidFill>
              </a:rPr>
              <a:t>Steepness of S-R:			h: U[0.5,0.9]</a:t>
            </a:r>
          </a:p>
          <a:p>
            <a:pPr marL="109728" indent="0">
              <a:lnSpc>
                <a:spcPct val="50000"/>
              </a:lnSpc>
              <a:buNone/>
            </a:pPr>
            <a:endParaRPr lang="en-US" sz="1800" b="1" dirty="0" smtClean="0">
              <a:solidFill>
                <a:srgbClr val="2DA2BF"/>
              </a:solidFill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en-US" sz="2200" b="1" dirty="0" smtClean="0">
                <a:solidFill>
                  <a:schemeClr val="accent4"/>
                </a:solidFill>
              </a:rPr>
              <a:t>Process error: 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	</a:t>
            </a:r>
            <a:r>
              <a:rPr lang="en-US" sz="1800" b="1" dirty="0" smtClean="0">
                <a:solidFill>
                  <a:srgbClr val="2DA2BF"/>
                </a:solidFill>
              </a:rPr>
              <a:t>Logistic selectivity-at-age: </a:t>
            </a:r>
            <a:r>
              <a:rPr lang="en-US" sz="1800" b="1" dirty="0">
                <a:solidFill>
                  <a:srgbClr val="2DA2BF"/>
                </a:solidFill>
              </a:rPr>
              <a:t>	</a:t>
            </a:r>
            <a:r>
              <a:rPr lang="en-US" sz="1800" b="1" dirty="0" smtClean="0">
                <a:solidFill>
                  <a:srgbClr val="2DA2BF"/>
                </a:solidFill>
              </a:rPr>
              <a:t>	Log-normal CV=0.4 </a:t>
            </a:r>
            <a:endParaRPr lang="en-US" sz="1800" b="1" i="1" dirty="0" smtClean="0">
              <a:solidFill>
                <a:srgbClr val="2DA2BF"/>
              </a:solidFill>
            </a:endParaRPr>
          </a:p>
          <a:p>
            <a:pPr marL="109728" indent="0">
              <a:lnSpc>
                <a:spcPct val="140000"/>
              </a:lnSpc>
              <a:buNone/>
            </a:pPr>
            <a:r>
              <a:rPr lang="en-US" sz="1800" b="1" i="1" dirty="0" smtClean="0">
                <a:solidFill>
                  <a:srgbClr val="2DA2BF"/>
                </a:solidFill>
              </a:rPr>
              <a:t>	</a:t>
            </a:r>
            <a:r>
              <a:rPr lang="en-US" sz="1800" b="1" dirty="0" smtClean="0">
                <a:solidFill>
                  <a:srgbClr val="2DA2BF"/>
                </a:solidFill>
              </a:rPr>
              <a:t>Beverton-Holt stock-recruitment: 	</a:t>
            </a:r>
            <a:r>
              <a:rPr lang="en-US" sz="1800" b="1" dirty="0">
                <a:solidFill>
                  <a:srgbClr val="2DA2BF"/>
                </a:solidFill>
              </a:rPr>
              <a:t>Log-normal CV=</a:t>
            </a:r>
            <a:r>
              <a:rPr lang="en-US" sz="1800" b="1" dirty="0" smtClean="0">
                <a:solidFill>
                  <a:srgbClr val="2DA2BF"/>
                </a:solidFill>
              </a:rPr>
              <a:t>0.5</a:t>
            </a:r>
            <a:endParaRPr lang="en-US" sz="1800" b="1" i="1" dirty="0" smtClean="0">
              <a:solidFill>
                <a:srgbClr val="2DA2BF"/>
              </a:solidFill>
            </a:endParaRPr>
          </a:p>
          <a:p>
            <a:pPr marL="109728" indent="0">
              <a:lnSpc>
                <a:spcPct val="140000"/>
              </a:lnSpc>
              <a:buNone/>
            </a:pPr>
            <a:endParaRPr lang="en-US" sz="1600" b="1" i="1" dirty="0">
              <a:solidFill>
                <a:schemeClr val="accent1"/>
              </a:solidFill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en-US" sz="2200" b="1" dirty="0" smtClean="0">
                <a:solidFill>
                  <a:schemeClr val="accent4"/>
                </a:solidFill>
              </a:rPr>
              <a:t>Observation </a:t>
            </a:r>
            <a:r>
              <a:rPr lang="en-US" sz="2200" b="1" dirty="0">
                <a:solidFill>
                  <a:schemeClr val="accent4"/>
                </a:solidFill>
              </a:rPr>
              <a:t>error: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	</a:t>
            </a:r>
            <a:r>
              <a:rPr lang="en-US" sz="1800" b="1" dirty="0" smtClean="0">
                <a:solidFill>
                  <a:srgbClr val="2DA2BF"/>
                </a:solidFill>
              </a:rPr>
              <a:t>Mean length of catch: </a:t>
            </a:r>
            <a:r>
              <a:rPr lang="en-US" sz="1800" b="1" dirty="0">
                <a:solidFill>
                  <a:srgbClr val="2DA2BF"/>
                </a:solidFill>
              </a:rPr>
              <a:t>	</a:t>
            </a:r>
            <a:r>
              <a:rPr lang="en-US" sz="1800" b="1" dirty="0" smtClean="0">
                <a:solidFill>
                  <a:srgbClr val="2DA2BF"/>
                </a:solidFill>
              </a:rPr>
              <a:t>	Log</a:t>
            </a:r>
            <a:r>
              <a:rPr lang="en-US" sz="1800" b="1" dirty="0">
                <a:solidFill>
                  <a:srgbClr val="2DA2BF"/>
                </a:solidFill>
              </a:rPr>
              <a:t>-normal CV=</a:t>
            </a:r>
            <a:r>
              <a:rPr lang="en-US" sz="1800" b="1" dirty="0" smtClean="0">
                <a:solidFill>
                  <a:srgbClr val="2DA2BF"/>
                </a:solidFill>
              </a:rPr>
              <a:t>0.25 </a:t>
            </a:r>
            <a:endParaRPr lang="en-US" sz="1800" b="1" i="1" dirty="0">
              <a:solidFill>
                <a:srgbClr val="2DA2BF"/>
              </a:solidFill>
            </a:endParaRPr>
          </a:p>
          <a:p>
            <a:pPr marL="109728" indent="0">
              <a:lnSpc>
                <a:spcPct val="140000"/>
              </a:lnSpc>
              <a:buNone/>
            </a:pPr>
            <a:r>
              <a:rPr lang="en-US" sz="1800" b="1" i="1" dirty="0">
                <a:solidFill>
                  <a:srgbClr val="2DA2BF"/>
                </a:solidFill>
              </a:rPr>
              <a:t>	</a:t>
            </a:r>
            <a:r>
              <a:rPr lang="en-US" sz="1800" b="1" dirty="0" smtClean="0">
                <a:solidFill>
                  <a:srgbClr val="2DA2BF"/>
                </a:solidFill>
              </a:rPr>
              <a:t>Index of abundance:  </a:t>
            </a:r>
            <a:r>
              <a:rPr lang="en-US" sz="1800" b="1" dirty="0">
                <a:solidFill>
                  <a:srgbClr val="2DA2BF"/>
                </a:solidFill>
              </a:rPr>
              <a:t>	</a:t>
            </a:r>
            <a:r>
              <a:rPr lang="en-US" sz="1800" b="1" dirty="0" smtClean="0">
                <a:solidFill>
                  <a:srgbClr val="2DA2BF"/>
                </a:solidFill>
              </a:rPr>
              <a:t>	Log</a:t>
            </a:r>
            <a:r>
              <a:rPr lang="en-US" sz="1800" b="1" dirty="0">
                <a:solidFill>
                  <a:srgbClr val="2DA2BF"/>
                </a:solidFill>
              </a:rPr>
              <a:t>-normal CV=</a:t>
            </a:r>
            <a:r>
              <a:rPr lang="en-US" sz="1800" b="1" dirty="0" smtClean="0">
                <a:solidFill>
                  <a:srgbClr val="2DA2BF"/>
                </a:solidFill>
              </a:rPr>
              <a:t>0.2</a:t>
            </a:r>
            <a:r>
              <a:rPr lang="en-US" sz="1800" b="1" dirty="0">
                <a:solidFill>
                  <a:srgbClr val="2DA2BF"/>
                </a:solidFill>
              </a:rPr>
              <a:t>	</a:t>
            </a:r>
            <a:endParaRPr lang="en-US" sz="1800" b="1" dirty="0" smtClean="0">
              <a:solidFill>
                <a:srgbClr val="2DA2BF"/>
              </a:solidFill>
            </a:endParaRPr>
          </a:p>
          <a:p>
            <a:pPr marL="109728" indent="0">
              <a:lnSpc>
                <a:spcPct val="140000"/>
              </a:lnSpc>
              <a:buNone/>
            </a:pPr>
            <a:endParaRPr lang="en-US" sz="1600" b="1" dirty="0" smtClean="0">
              <a:solidFill>
                <a:srgbClr val="39639D"/>
              </a:solidFill>
            </a:endParaRPr>
          </a:p>
          <a:p>
            <a:pPr marL="109728" indent="0">
              <a:lnSpc>
                <a:spcPct val="140000"/>
              </a:lnSpc>
              <a:buNone/>
            </a:pPr>
            <a:r>
              <a:rPr lang="en-US" sz="2100" b="1" dirty="0" smtClean="0">
                <a:solidFill>
                  <a:srgbClr val="39639D"/>
                </a:solidFill>
              </a:rPr>
              <a:t>Implementation error:</a:t>
            </a:r>
            <a:endParaRPr lang="en-US" sz="2100" b="1" dirty="0" smtClean="0">
              <a:solidFill>
                <a:schemeClr val="accent4"/>
              </a:solidFill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en-US" sz="2400" b="1" dirty="0" smtClean="0">
                <a:solidFill>
                  <a:schemeClr val="accent4"/>
                </a:solidFill>
              </a:rPr>
              <a:t>	</a:t>
            </a:r>
            <a:r>
              <a:rPr lang="en-US" sz="1800" b="1" dirty="0" smtClean="0">
                <a:solidFill>
                  <a:srgbClr val="2DA2BF"/>
                </a:solidFill>
              </a:rPr>
              <a:t>Catch time series:			Log-normal CV=0.2</a:t>
            </a:r>
          </a:p>
          <a:p>
            <a:pPr marL="109728" indent="0">
              <a:lnSpc>
                <a:spcPct val="140000"/>
              </a:lnSpc>
              <a:buNone/>
            </a:pP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6C00"/>
                </a:solidFill>
              </a:rPr>
              <a:t>Operating model (ASPM)</a:t>
            </a:r>
            <a:endParaRPr lang="en-US" sz="3600" dirty="0">
              <a:solidFill>
                <a:srgbClr val="0D6C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55900" y="1500892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Down Arrow 4"/>
          <p:cNvSpPr/>
          <p:nvPr/>
        </p:nvSpPr>
        <p:spPr>
          <a:xfrm rot="16200000">
            <a:off x="55900" y="2653020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Down Arrow 5"/>
          <p:cNvSpPr/>
          <p:nvPr/>
        </p:nvSpPr>
        <p:spPr>
          <a:xfrm rot="16200000">
            <a:off x="55900" y="4021172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Down Arrow 6"/>
          <p:cNvSpPr/>
          <p:nvPr/>
        </p:nvSpPr>
        <p:spPr>
          <a:xfrm rot="16200000">
            <a:off x="55900" y="5317316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reflection stA="50000" endPos="75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2014. Generic MPs for data-poor fisheries. ICES WKLIFE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14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  <a:solidFill>
            <a:schemeClr val="accent1">
              <a:alpha val="59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2014. Generic MPs for data-poor fisheries. ICES WKLIFE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0D6C00"/>
                </a:solidFill>
              </a:rPr>
              <a:t>Performance trade-offs:</a:t>
            </a:r>
            <a:r>
              <a:rPr lang="en-US" sz="3000" dirty="0">
                <a:solidFill>
                  <a:srgbClr val="0D6C00"/>
                </a:solidFill>
              </a:rPr>
              <a:t> </a:t>
            </a:r>
            <a:r>
              <a:rPr lang="en-US" sz="3000" dirty="0" smtClean="0">
                <a:solidFill>
                  <a:schemeClr val="accent4"/>
                </a:solidFill>
              </a:rPr>
              <a:t>Yield versus risk</a:t>
            </a:r>
            <a:endParaRPr lang="en-ZA" sz="3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5445224"/>
            <a:ext cx="8496944" cy="11521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/>
              <a:t>Median average catch plotted against the 10%-ile values for final spawning biomass depletion for alternative tunings of three HCRs.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For same risk: yield for index HCR &gt; mean length HCR &gt;constant catch HCR</a:t>
            </a:r>
            <a:endParaRPr lang="en-US" sz="16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51" y="1329126"/>
            <a:ext cx="6466635" cy="404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9252201">
            <a:off x="3608299" y="2442420"/>
            <a:ext cx="1534158" cy="914186"/>
          </a:xfrm>
          <a:prstGeom prst="rightArrow">
            <a:avLst/>
          </a:prstGeom>
          <a:solidFill>
            <a:schemeClr val="accent1">
              <a:alpha val="32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Better performance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4941168"/>
            <a:ext cx="26642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n-lt"/>
              </a:rPr>
              <a:t>10%-ile final B</a:t>
            </a:r>
            <a:r>
              <a:rPr lang="en-US" b="0" baseline="30000" dirty="0" smtClean="0">
                <a:latin typeface="+mn-lt"/>
              </a:rPr>
              <a:t>sp</a:t>
            </a:r>
            <a:r>
              <a:rPr lang="en-US" b="0" dirty="0" smtClean="0">
                <a:latin typeface="+mn-lt"/>
              </a:rPr>
              <a:t>/K</a:t>
            </a:r>
            <a:r>
              <a:rPr lang="en-US" b="0" baseline="30000" dirty="0" smtClean="0">
                <a:latin typeface="+mn-lt"/>
              </a:rPr>
              <a:t>sp</a:t>
            </a:r>
            <a:endParaRPr lang="en-US" b="0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794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defRPr/>
            </a:pPr>
            <a:r>
              <a:rPr lang="en-US" sz="4400" dirty="0" smtClean="0">
                <a:solidFill>
                  <a:srgbClr val="0D6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to fisheries overall:</a:t>
            </a:r>
            <a:br>
              <a:rPr lang="en-US" sz="4400" dirty="0" smtClean="0">
                <a:solidFill>
                  <a:srgbClr val="0D6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dirty="0" smtClean="0">
                <a:solidFill>
                  <a:srgbClr val="0D6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use MSE rather than traditional assessments?</a:t>
            </a:r>
            <a:endParaRPr lang="en-US" sz="29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539551" y="1638281"/>
            <a:ext cx="8208913" cy="63914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9pPr>
          </a:lstStyle>
          <a:p>
            <a:pPr marL="109728">
              <a:lnSpc>
                <a:spcPct val="150000"/>
              </a:lnSpc>
              <a:spcAft>
                <a:spcPts val="1000"/>
              </a:spcAft>
            </a:pPr>
            <a:r>
              <a:rPr lang="en-US" sz="1800" dirty="0" smtClean="0">
                <a:solidFill>
                  <a:schemeClr val="accent5"/>
                </a:solidFill>
                <a:latin typeface="+mn-lt"/>
              </a:rPr>
              <a:t>MSE – Management Procedure : Pre-agreed data inputs and HCR</a:t>
            </a:r>
            <a:endParaRPr lang="en-US" sz="1800" dirty="0">
              <a:solidFill>
                <a:schemeClr val="accent5"/>
              </a:solidFill>
              <a:latin typeface="+mn-lt"/>
            </a:endParaRPr>
          </a:p>
          <a:p>
            <a:pPr marL="109728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800" dirty="0" smtClean="0">
                <a:solidFill>
                  <a:srgbClr val="00B0F0"/>
                </a:solidFill>
                <a:latin typeface="+mn-lt"/>
              </a:rPr>
              <a:t>	Always check first that you’re likely to end up where you intend</a:t>
            </a:r>
          </a:p>
          <a:p>
            <a:pPr marL="109728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800" dirty="0">
                <a:solidFill>
                  <a:srgbClr val="00B0F0"/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srgbClr val="00B0F0"/>
                </a:solidFill>
                <a:latin typeface="+mn-lt"/>
              </a:rPr>
              <a:t>Less </a:t>
            </a:r>
            <a:r>
              <a:rPr lang="en-US" sz="1800" dirty="0">
                <a:solidFill>
                  <a:srgbClr val="00B0F0"/>
                </a:solidFill>
                <a:latin typeface="+mn-lt"/>
              </a:rPr>
              <a:t>time haggling of little long term benefit</a:t>
            </a:r>
          </a:p>
          <a:p>
            <a:pPr marL="109728">
              <a:lnSpc>
                <a:spcPct val="150000"/>
              </a:lnSpc>
              <a:spcAft>
                <a:spcPts val="800"/>
              </a:spcAft>
            </a:pPr>
            <a:r>
              <a:rPr lang="en-US" sz="1800" dirty="0" smtClean="0">
                <a:solidFill>
                  <a:srgbClr val="00B0F0"/>
                </a:solidFill>
                <a:latin typeface="+mn-lt"/>
              </a:rPr>
              <a:t>	Proper </a:t>
            </a:r>
            <a:r>
              <a:rPr lang="en-US" sz="1800" dirty="0">
                <a:solidFill>
                  <a:srgbClr val="00B0F0"/>
                </a:solidFill>
                <a:latin typeface="+mn-lt"/>
              </a:rPr>
              <a:t>evaluation of risk</a:t>
            </a:r>
          </a:p>
          <a:p>
            <a:pPr marL="109728">
              <a:lnSpc>
                <a:spcPct val="150000"/>
              </a:lnSpc>
              <a:spcAft>
                <a:spcPts val="800"/>
              </a:spcAft>
            </a:pPr>
            <a:r>
              <a:rPr lang="en-US" sz="1800" dirty="0" smtClean="0">
                <a:solidFill>
                  <a:srgbClr val="00B0F0"/>
                </a:solidFill>
                <a:latin typeface="+mn-lt"/>
              </a:rPr>
              <a:t>	Sound </a:t>
            </a:r>
            <a:r>
              <a:rPr lang="en-US" sz="1800" dirty="0">
                <a:solidFill>
                  <a:srgbClr val="00B0F0"/>
                </a:solidFill>
                <a:latin typeface="+mn-lt"/>
              </a:rPr>
              <a:t>basis to impose limits on TAC variability</a:t>
            </a:r>
          </a:p>
          <a:p>
            <a:pPr marL="109728">
              <a:lnSpc>
                <a:spcPct val="150000"/>
              </a:lnSpc>
              <a:spcAft>
                <a:spcPts val="800"/>
              </a:spcAft>
            </a:pPr>
            <a:r>
              <a:rPr lang="en-US" sz="1800" dirty="0" smtClean="0">
                <a:solidFill>
                  <a:srgbClr val="00B0F0"/>
                </a:solidFill>
                <a:latin typeface="+mn-lt"/>
              </a:rPr>
              <a:t>	Consistent </a:t>
            </a:r>
            <a:r>
              <a:rPr lang="en-US" sz="1800" dirty="0">
                <a:solidFill>
                  <a:srgbClr val="00B0F0"/>
                </a:solidFill>
                <a:latin typeface="+mn-lt"/>
              </a:rPr>
              <a:t>with Precautionary Principle</a:t>
            </a:r>
          </a:p>
          <a:p>
            <a:pPr marL="109728">
              <a:spcAft>
                <a:spcPts val="1000"/>
              </a:spcAft>
            </a:pPr>
            <a:r>
              <a:rPr lang="en-US" sz="1800" dirty="0" smtClean="0">
                <a:solidFill>
                  <a:srgbClr val="00B0F0"/>
                </a:solidFill>
                <a:latin typeface="+mn-lt"/>
              </a:rPr>
              <a:t>	Provides </a:t>
            </a:r>
            <a:r>
              <a:rPr lang="en-US" sz="1800" dirty="0">
                <a:solidFill>
                  <a:srgbClr val="00B0F0"/>
                </a:solidFill>
                <a:latin typeface="+mn-lt"/>
              </a:rPr>
              <a:t>framework for interactions with stakeholders, </a:t>
            </a:r>
            <a:r>
              <a:rPr lang="en-US" sz="1800" dirty="0" smtClean="0">
                <a:solidFill>
                  <a:srgbClr val="00B0F0"/>
                </a:solidFill>
                <a:latin typeface="+mn-lt"/>
              </a:rPr>
              <a:t>	particularly </a:t>
            </a:r>
            <a:r>
              <a:rPr lang="en-US" sz="1800" dirty="0">
                <a:solidFill>
                  <a:srgbClr val="00B0F0"/>
                </a:solidFill>
                <a:latin typeface="+mn-lt"/>
              </a:rPr>
              <a:t>re objectives and trade-offs amongst </a:t>
            </a:r>
            <a:r>
              <a:rPr lang="en-US" sz="1800" dirty="0" smtClean="0">
                <a:solidFill>
                  <a:srgbClr val="00B0F0"/>
                </a:solidFill>
                <a:latin typeface="+mn-lt"/>
              </a:rPr>
              <a:t>them</a:t>
            </a:r>
          </a:p>
          <a:p>
            <a:pPr marL="109728">
              <a:spcAft>
                <a:spcPts val="600"/>
              </a:spcAft>
            </a:pPr>
            <a:r>
              <a:rPr lang="en-US" sz="1800" dirty="0" smtClean="0">
                <a:solidFill>
                  <a:srgbClr val="00B0F0"/>
                </a:solidFill>
                <a:latin typeface="+mn-lt"/>
              </a:rPr>
              <a:t>	Use </a:t>
            </a:r>
            <a:r>
              <a:rPr lang="en-US" sz="1800" dirty="0">
                <a:solidFill>
                  <a:srgbClr val="00B0F0"/>
                </a:solidFill>
                <a:latin typeface="+mn-lt"/>
              </a:rPr>
              <a:t>haggling time saved towards more beneficial longer term </a:t>
            </a:r>
            <a:r>
              <a:rPr lang="en-US" sz="1800" dirty="0" smtClean="0">
                <a:solidFill>
                  <a:srgbClr val="00B0F0"/>
                </a:solidFill>
                <a:latin typeface="+mn-lt"/>
              </a:rPr>
              <a:t>	research</a:t>
            </a:r>
          </a:p>
          <a:p>
            <a:pPr marL="109728">
              <a:lnSpc>
                <a:spcPct val="150000"/>
              </a:lnSpc>
              <a:spcAft>
                <a:spcPts val="800"/>
              </a:spcAft>
            </a:pPr>
            <a:r>
              <a:rPr lang="en-US" sz="1800" dirty="0" smtClean="0">
                <a:solidFill>
                  <a:srgbClr val="00B0F0"/>
                </a:solidFill>
                <a:latin typeface="+mn-lt"/>
              </a:rPr>
              <a:t>			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PROVIDES DEFAULT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  <a:p>
            <a:pPr marL="109728">
              <a:lnSpc>
                <a:spcPct val="150000"/>
              </a:lnSpc>
              <a:spcAft>
                <a:spcPts val="1200"/>
              </a:spcAft>
            </a:pPr>
            <a:endParaRPr lang="en-US" sz="20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09728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400" dirty="0" smtClean="0">
                <a:solidFill>
                  <a:srgbClr val="2DA2BF"/>
                </a:solidFill>
                <a:latin typeface="Lucida Sans Unicode"/>
              </a:rPr>
              <a:t>	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DS Butterworth. 2015. What is a MP/MSE? IOTC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61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0D6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MSE always be used?</a:t>
            </a:r>
            <a:br>
              <a:rPr lang="en-US" sz="4400" dirty="0" smtClean="0">
                <a:solidFill>
                  <a:srgbClr val="0D6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rgbClr val="0D6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3100" dirty="0" smtClean="0">
                <a:solidFill>
                  <a:srgbClr val="0D6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(whether data-poor or data-rich)</a:t>
            </a:r>
            <a:endParaRPr lang="en-US" sz="31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539551" y="1638281"/>
            <a:ext cx="8208913" cy="40626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9pPr>
          </a:lstStyle>
          <a:p>
            <a:pPr marL="109728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accent5"/>
                </a:solidFill>
                <a:latin typeface="+mn-lt"/>
              </a:rPr>
              <a:t>S</a:t>
            </a:r>
            <a:r>
              <a:rPr lang="en-US" sz="1800" dirty="0" smtClean="0">
                <a:solidFill>
                  <a:schemeClr val="accent5"/>
                </a:solidFill>
                <a:latin typeface="+mn-lt"/>
              </a:rPr>
              <a:t>cenario A</a:t>
            </a:r>
            <a:endParaRPr lang="en-US" sz="1800" dirty="0">
              <a:solidFill>
                <a:schemeClr val="accent5"/>
              </a:solidFill>
              <a:latin typeface="+mn-lt"/>
            </a:endParaRPr>
          </a:p>
          <a:p>
            <a:pPr marL="109728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800" dirty="0">
                <a:solidFill>
                  <a:schemeClr val="accent5"/>
                </a:solidFill>
              </a:rPr>
              <a:t>	</a:t>
            </a:r>
            <a:r>
              <a:rPr lang="en-ZA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A </a:t>
            </a:r>
            <a:r>
              <a:rPr lang="en-ZA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large quantity of non-conflicting data covering a few </a:t>
            </a:r>
            <a:r>
              <a:rPr lang="en-ZA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decades</a:t>
            </a:r>
            <a:endParaRPr lang="en-ZA" sz="1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>
              <a:spcAft>
                <a:spcPts val="1200"/>
              </a:spcAft>
              <a:defRPr/>
            </a:pPr>
            <a:r>
              <a:rPr lang="en-ZA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	An </a:t>
            </a:r>
            <a:r>
              <a:rPr lang="en-ZA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agreed assessment giving estimates of high precision</a:t>
            </a:r>
          </a:p>
          <a:p>
            <a:pPr>
              <a:spcAft>
                <a:spcPts val="1200"/>
              </a:spcAft>
              <a:defRPr/>
            </a:pPr>
            <a:r>
              <a:rPr lang="en-ZA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	Few </a:t>
            </a:r>
            <a:r>
              <a:rPr lang="en-ZA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serious uncertainties about assessment assumptions</a:t>
            </a:r>
          </a:p>
          <a:p>
            <a:pPr>
              <a:spcAft>
                <a:spcPts val="1200"/>
              </a:spcAft>
              <a:defRPr/>
            </a:pPr>
            <a:r>
              <a:rPr lang="en-ZA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	Little </a:t>
            </a:r>
            <a:r>
              <a:rPr lang="en-ZA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argument about the TAC recommendation to follow from </a:t>
            </a:r>
            <a:r>
              <a:rPr lang="en-ZA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	the assessment</a:t>
            </a:r>
            <a:endParaRPr lang="en-ZA" sz="1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ZA" sz="1200" dirty="0">
              <a:latin typeface="+mn-lt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ZA" sz="2000" dirty="0">
                <a:solidFill>
                  <a:srgbClr val="FF9933"/>
                </a:solidFill>
                <a:latin typeface="+mn-lt"/>
              </a:rPr>
              <a:t>No urgency to implement MSE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ZA" sz="1200" dirty="0">
              <a:latin typeface="+mn-lt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ZA" sz="2400" dirty="0">
                <a:solidFill>
                  <a:srgbClr val="FF0000"/>
                </a:solidFill>
                <a:latin typeface="+mn-lt"/>
              </a:rPr>
              <a:t>ARE  YOU  IN  UTOPIA  OR  DENIAL ??!! </a:t>
            </a:r>
          </a:p>
          <a:p>
            <a:pPr eaLnBrk="1" hangingPunct="1">
              <a:buClr>
                <a:prstClr val="black"/>
              </a:buClr>
              <a:defRPr/>
            </a:pPr>
            <a:r>
              <a:rPr lang="en-US" sz="2400" dirty="0" smtClean="0">
                <a:solidFill>
                  <a:srgbClr val="2DA2BF"/>
                </a:solidFill>
                <a:latin typeface="Lucida Sans Unicode"/>
              </a:rPr>
              <a:t>	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DS Butterworth. 2015. What is a MP/MSE? IOTC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60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0D6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MSE always be used?</a:t>
            </a:r>
            <a:endParaRPr lang="en-US" sz="31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539551" y="1638281"/>
            <a:ext cx="8497887" cy="843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9pPr>
          </a:lstStyle>
          <a:p>
            <a:pPr marL="109728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accent5"/>
                </a:solidFill>
                <a:latin typeface="+mn-lt"/>
              </a:rPr>
              <a:t>S</a:t>
            </a:r>
            <a:r>
              <a:rPr lang="en-US" sz="1800" dirty="0" smtClean="0">
                <a:solidFill>
                  <a:schemeClr val="accent5"/>
                </a:solidFill>
                <a:latin typeface="+mn-lt"/>
              </a:rPr>
              <a:t>cenario B</a:t>
            </a:r>
            <a:endParaRPr lang="en-US" sz="1800" dirty="0">
              <a:solidFill>
                <a:schemeClr val="accent5"/>
              </a:solidFill>
              <a:latin typeface="+mn-lt"/>
            </a:endParaRPr>
          </a:p>
          <a:p>
            <a:pPr marL="109728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800" dirty="0">
                <a:solidFill>
                  <a:schemeClr val="accent5"/>
                </a:solidFill>
              </a:rPr>
              <a:t>	</a:t>
            </a:r>
            <a:r>
              <a:rPr lang="en-ZA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Few </a:t>
            </a:r>
            <a:r>
              <a:rPr lang="en-ZA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data</a:t>
            </a:r>
          </a:p>
          <a:p>
            <a:pPr>
              <a:defRPr/>
            </a:pPr>
            <a:r>
              <a:rPr lang="en-ZA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	Perhaps </a:t>
            </a:r>
            <a:r>
              <a:rPr lang="en-ZA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an historical catch series (accuracy questionable)</a:t>
            </a:r>
          </a:p>
          <a:p>
            <a:pPr>
              <a:defRPr/>
            </a:pPr>
            <a:r>
              <a:rPr lang="en-ZA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	</a:t>
            </a:r>
          </a:p>
          <a:p>
            <a:pPr>
              <a:defRPr/>
            </a:pPr>
            <a:r>
              <a:rPr lang="en-ZA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	</a:t>
            </a:r>
            <a:r>
              <a:rPr lang="en-ZA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No </a:t>
            </a:r>
            <a:r>
              <a:rPr lang="en-ZA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more than a rudimentary: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ZA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		</a:t>
            </a:r>
            <a:r>
              <a:rPr lang="en-ZA" sz="18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</a:t>
            </a:r>
            <a:r>
              <a:rPr lang="en-ZA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) Estimate of abundance in absolute terms; or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ZA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	</a:t>
            </a:r>
            <a:r>
              <a:rPr lang="en-ZA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	ii</a:t>
            </a:r>
            <a:r>
              <a:rPr lang="en-ZA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) Very short series of a relative abundance index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ZA" sz="1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ZA" sz="2400" dirty="0">
                <a:solidFill>
                  <a:srgbClr val="FF0000"/>
                </a:solidFill>
                <a:latin typeface="+mn-lt"/>
              </a:rPr>
              <a:t>USE  A  PRECAUTIONARY  DATA-POOR METHOD  TO  PROVIDE  </a:t>
            </a:r>
            <a:r>
              <a:rPr lang="en-ZA" sz="2400" dirty="0" smtClean="0">
                <a:solidFill>
                  <a:srgbClr val="FF0000"/>
                </a:solidFill>
                <a:latin typeface="+mn-lt"/>
              </a:rPr>
              <a:t>ADVICE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ZA" sz="2000" dirty="0" smtClean="0">
                <a:solidFill>
                  <a:srgbClr val="FF0000"/>
                </a:solidFill>
                <a:latin typeface="+mn-lt"/>
              </a:rPr>
              <a:t>(Preferably one subjected to generic simulation testing)</a:t>
            </a:r>
            <a:endParaRPr lang="en-ZA" sz="2000" dirty="0">
              <a:solidFill>
                <a:srgbClr val="FF0000"/>
              </a:solidFill>
              <a:latin typeface="+mn-lt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en-ZA" sz="1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ZA" sz="2000" dirty="0">
                <a:solidFill>
                  <a:srgbClr val="FF9933"/>
                </a:solidFill>
                <a:latin typeface="+mn-lt"/>
              </a:rPr>
              <a:t>Focus first on developing an improved index of relative abundance before considering MSE</a:t>
            </a: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 smtClean="0">
              <a:solidFill>
                <a:schemeClr val="accent1"/>
              </a:solidFill>
              <a:latin typeface="+mn-lt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>
              <a:solidFill>
                <a:schemeClr val="accent1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 smtClean="0">
              <a:solidFill>
                <a:schemeClr val="accent1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>
              <a:solidFill>
                <a:schemeClr val="accent1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 smtClean="0">
              <a:solidFill>
                <a:schemeClr val="accent1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>
              <a:solidFill>
                <a:schemeClr val="accent1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 smtClean="0">
              <a:solidFill>
                <a:schemeClr val="accent1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>
              <a:solidFill>
                <a:schemeClr val="accent1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 smtClean="0">
              <a:solidFill>
                <a:schemeClr val="accent1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>
              <a:solidFill>
                <a:schemeClr val="accent1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 smtClean="0">
              <a:solidFill>
                <a:schemeClr val="accent1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r>
              <a:rPr lang="en-US" sz="2400" dirty="0" smtClean="0">
                <a:solidFill>
                  <a:srgbClr val="2DA2BF"/>
                </a:solidFill>
                <a:latin typeface="Lucida Sans Unicode"/>
              </a:rPr>
              <a:t>	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DS Butterworth. 2015. What is a MP/MSE? IOTC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164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0D6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MSE always be used?</a:t>
            </a:r>
            <a:endParaRPr lang="en-US" sz="31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539551" y="1638281"/>
            <a:ext cx="8497887" cy="9033242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9pPr>
          </a:lstStyle>
          <a:p>
            <a:pPr marL="109728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accent5"/>
                </a:solidFill>
                <a:latin typeface="+mn-lt"/>
              </a:rPr>
              <a:t>S</a:t>
            </a:r>
            <a:r>
              <a:rPr lang="en-US" sz="1800" dirty="0" smtClean="0">
                <a:solidFill>
                  <a:schemeClr val="accent5"/>
                </a:solidFill>
                <a:latin typeface="+mn-lt"/>
              </a:rPr>
              <a:t>cenario C   </a:t>
            </a:r>
            <a:r>
              <a:rPr lang="en-US" sz="1600" dirty="0" smtClean="0">
                <a:solidFill>
                  <a:schemeClr val="accent5"/>
                </a:solidFill>
                <a:latin typeface="+mn-lt"/>
              </a:rPr>
              <a:t>(Minimally, if considering for a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specific data-poor/moderate </a:t>
            </a:r>
            <a:r>
              <a:rPr lang="en-US" sz="1600" dirty="0" smtClean="0">
                <a:solidFill>
                  <a:schemeClr val="accent5"/>
                </a:solidFill>
                <a:latin typeface="+mn-lt"/>
              </a:rPr>
              <a:t>case)</a:t>
            </a:r>
            <a:endParaRPr lang="en-US" sz="1600" dirty="0">
              <a:solidFill>
                <a:schemeClr val="accent5"/>
              </a:solidFill>
              <a:latin typeface="+mn-lt"/>
            </a:endParaRPr>
          </a:p>
          <a:p>
            <a:pPr marL="109728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800" dirty="0">
                <a:solidFill>
                  <a:schemeClr val="accent5"/>
                </a:solidFill>
              </a:rPr>
              <a:t>	</a:t>
            </a:r>
            <a:r>
              <a:rPr lang="en-ZA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Historical </a:t>
            </a:r>
            <a:r>
              <a:rPr lang="en-ZA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catches, with some idea of their accuracy</a:t>
            </a:r>
          </a:p>
          <a:p>
            <a:pPr>
              <a:defRPr/>
            </a:pPr>
            <a:r>
              <a:rPr lang="en-ZA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	A </a:t>
            </a:r>
            <a:r>
              <a:rPr lang="en-ZA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relative abundance index good and long enough plus sufficient </a:t>
            </a:r>
            <a:r>
              <a:rPr lang="en-ZA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	biological </a:t>
            </a:r>
            <a:r>
              <a:rPr lang="en-ZA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information to develop at least a simple </a:t>
            </a:r>
            <a:r>
              <a:rPr lang="en-ZA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assessment</a:t>
            </a:r>
          </a:p>
          <a:p>
            <a:pPr>
              <a:defRPr/>
            </a:pPr>
            <a:r>
              <a:rPr lang="en-ZA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endParaRPr lang="en-ZA" sz="1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ZA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	Nevertheless </a:t>
            </a:r>
            <a:r>
              <a:rPr lang="en-ZA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assessment results that vary considerably depending </a:t>
            </a:r>
            <a:r>
              <a:rPr lang="en-ZA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	on </a:t>
            </a:r>
            <a:r>
              <a:rPr lang="en-ZA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assessment (and data) assumptions that are under </a:t>
            </a:r>
            <a:r>
              <a:rPr lang="en-ZA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	debate/dispute</a:t>
            </a:r>
          </a:p>
          <a:p>
            <a:pPr>
              <a:defRPr/>
            </a:pPr>
            <a:endParaRPr lang="en-ZA" sz="1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ZA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	Reasonable </a:t>
            </a:r>
            <a:r>
              <a:rPr lang="en-ZA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certainty that the abundance index will continue to be </a:t>
            </a:r>
            <a:r>
              <a:rPr lang="en-ZA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	available </a:t>
            </a:r>
            <a:r>
              <a:rPr lang="en-ZA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for each coming </a:t>
            </a:r>
            <a:r>
              <a:rPr lang="en-ZA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year</a:t>
            </a:r>
          </a:p>
          <a:p>
            <a:pPr>
              <a:defRPr/>
            </a:pPr>
            <a:endParaRPr lang="en-ZA" sz="1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ZA" sz="1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ZA" sz="2400" dirty="0">
                <a:solidFill>
                  <a:srgbClr val="FF0000"/>
                </a:solidFill>
                <a:latin typeface="+mn-lt"/>
              </a:rPr>
              <a:t>IMPLEMENT </a:t>
            </a:r>
            <a:r>
              <a:rPr lang="en-ZA" sz="2400" dirty="0" smtClean="0">
                <a:solidFill>
                  <a:srgbClr val="FF0000"/>
                </a:solidFill>
                <a:latin typeface="+mn-lt"/>
              </a:rPr>
              <a:t> A CASE-SPECIFIC MSE WITH A SIMPLE  HCR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ZA" sz="2000" dirty="0" smtClean="0">
                <a:solidFill>
                  <a:srgbClr val="FF9933"/>
                </a:solidFill>
                <a:latin typeface="+mn-lt"/>
              </a:rPr>
              <a:t>(provided sufficient resources are available)</a:t>
            </a:r>
            <a:endParaRPr lang="en-ZA" sz="2000" dirty="0">
              <a:solidFill>
                <a:srgbClr val="FF9933"/>
              </a:solidFill>
              <a:latin typeface="+mn-lt"/>
            </a:endParaRPr>
          </a:p>
          <a:p>
            <a:pPr marL="109728" indent="0">
              <a:lnSpc>
                <a:spcPct val="150000"/>
              </a:lnSpc>
              <a:spcAft>
                <a:spcPts val="1200"/>
              </a:spcAft>
              <a:buNone/>
            </a:pPr>
            <a:endParaRPr lang="en-ZA" sz="1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ZA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	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 smtClean="0">
              <a:solidFill>
                <a:schemeClr val="accent1"/>
              </a:solidFill>
              <a:latin typeface="+mn-lt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>
              <a:solidFill>
                <a:schemeClr val="accent1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 smtClean="0">
              <a:solidFill>
                <a:schemeClr val="accent1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>
              <a:solidFill>
                <a:schemeClr val="accent1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 smtClean="0">
              <a:solidFill>
                <a:schemeClr val="accent1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>
              <a:solidFill>
                <a:schemeClr val="accent1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 smtClean="0">
              <a:solidFill>
                <a:schemeClr val="accent1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>
              <a:solidFill>
                <a:schemeClr val="accent1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 smtClean="0">
              <a:solidFill>
                <a:schemeClr val="accent1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>
              <a:solidFill>
                <a:schemeClr val="accent1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endParaRPr lang="en-US" sz="1800" dirty="0" smtClean="0">
              <a:solidFill>
                <a:schemeClr val="accent1"/>
              </a:solidFill>
              <a:latin typeface="Lucida Sans Unicode"/>
            </a:endParaRPr>
          </a:p>
          <a:p>
            <a:pPr eaLnBrk="1" hangingPunct="1">
              <a:buClr>
                <a:prstClr val="black"/>
              </a:buClr>
              <a:defRPr/>
            </a:pPr>
            <a:r>
              <a:rPr lang="en-US" sz="2400" dirty="0" smtClean="0">
                <a:solidFill>
                  <a:srgbClr val="2DA2BF"/>
                </a:solidFill>
                <a:latin typeface="Lucida Sans Unicode"/>
              </a:rPr>
              <a:t>	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DS Butterworth. 2015. What is a MP/MSE? IOTC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17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363272" cy="11381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0D6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simplicity work?</a:t>
            </a:r>
            <a:endParaRPr lang="en-US" sz="31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755576" y="1484784"/>
            <a:ext cx="7920880" cy="47489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 b="1">
                <a:solidFill>
                  <a:schemeClr val="tx1"/>
                </a:solidFill>
                <a:latin typeface="Garamond" charset="0"/>
                <a:ea typeface="ＭＳ Ｐゴシック" charset="0"/>
                <a:sym typeface="Symbol" charset="0"/>
              </a:defRPr>
            </a:lvl9pPr>
          </a:lstStyle>
          <a:p>
            <a:pPr marL="109728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accent4"/>
                </a:solidFill>
                <a:latin typeface="+mn-lt"/>
              </a:rPr>
              <a:t>South Africa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en-US" sz="2000" dirty="0">
                <a:solidFill>
                  <a:schemeClr val="accent4"/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Five high-value data-rich stocks managed on an MP basis, 	some now for over 20 years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All use simple empirical MPs </a:t>
            </a:r>
          </a:p>
          <a:p>
            <a:pPr marL="109728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srgbClr val="2DA2BF"/>
                </a:solidFill>
                <a:latin typeface="+mn-lt"/>
              </a:rPr>
              <a:t>Aids with stakeholder understanding and buy-in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en-US" sz="1800" dirty="0">
                <a:solidFill>
                  <a:srgbClr val="2DA2BF"/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srgbClr val="2DA2BF"/>
                </a:solidFill>
                <a:latin typeface="+mn-lt"/>
              </a:rPr>
              <a:t>Simulation testing based on complex (assessment) models</a:t>
            </a:r>
            <a:endParaRPr lang="en-US" sz="1800" dirty="0">
              <a:solidFill>
                <a:schemeClr val="accent4"/>
              </a:solidFill>
              <a:latin typeface="+mn-lt"/>
            </a:endParaRPr>
          </a:p>
          <a:p>
            <a:pPr marL="109728" indent="0">
              <a:lnSpc>
                <a:spcPct val="130000"/>
              </a:lnSpc>
              <a:buNone/>
            </a:pPr>
            <a:r>
              <a:rPr lang="en-US" sz="2000" dirty="0" smtClean="0">
                <a:solidFill>
                  <a:schemeClr val="accent4"/>
                </a:solidFill>
                <a:latin typeface="+mn-lt"/>
              </a:rPr>
              <a:t>Europe </a:t>
            </a:r>
          </a:p>
          <a:p>
            <a:pPr marL="109728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5"/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North Sea sole (Subarea IV)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Hindsight comparison with what actually happened of 	applying a simple empirical MP based on a single survey 	index only 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109728" indent="0">
              <a:lnSpc>
                <a:spcPct val="130000"/>
              </a:lnSpc>
              <a:buNone/>
            </a:pPr>
            <a:r>
              <a:rPr lang="en-US" sz="1600" dirty="0" smtClean="0">
                <a:solidFill>
                  <a:schemeClr val="accent5"/>
                </a:solidFill>
                <a:latin typeface="+mn-lt"/>
              </a:rPr>
              <a:t>	</a:t>
            </a:r>
            <a:endParaRPr lang="en-US" sz="16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-2799" y="1556792"/>
            <a:ext cx="773832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ight Arrow 4"/>
          <p:cNvSpPr/>
          <p:nvPr/>
        </p:nvSpPr>
        <p:spPr>
          <a:xfrm>
            <a:off x="0" y="3861048"/>
            <a:ext cx="773832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515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D6C00"/>
                </a:solidFill>
              </a:rPr>
              <a:t>Data: Survey Index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chemeClr val="accent4"/>
                </a:solidFill>
              </a:rPr>
              <a:t>North Sea Sole (Subarea IV)</a:t>
            </a:r>
            <a:endParaRPr lang="en-US" sz="2800" dirty="0">
              <a:solidFill>
                <a:schemeClr val="accent4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6752526" cy="417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 and DS Butterworth. 2013. Complex assessments or simple MPs. WCSAM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204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9751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00174"/>
            <a:ext cx="39751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6C00"/>
                </a:solidFill>
              </a:rPr>
              <a:t>Deterministic hindsight </a:t>
            </a:r>
            <a:r>
              <a:rPr lang="en-US" sz="3600" dirty="0">
                <a:solidFill>
                  <a:srgbClr val="0D6C00"/>
                </a:solidFill>
              </a:rPr>
              <a:t>projections</a:t>
            </a:r>
            <a:br>
              <a:rPr lang="en-US" sz="3600" dirty="0">
                <a:solidFill>
                  <a:srgbClr val="0D6C00"/>
                </a:solidFill>
              </a:rPr>
            </a:br>
            <a:r>
              <a:rPr lang="en-US" sz="3000" dirty="0" smtClean="0">
                <a:solidFill>
                  <a:schemeClr val="accent4"/>
                </a:solidFill>
              </a:rPr>
              <a:t>North Sea Sole (Subarea IV)</a:t>
            </a:r>
            <a:endParaRPr lang="en-ZA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Spawning biomass (tons)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Annual catch (tons)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7358082" y="1228258"/>
            <a:ext cx="1643074" cy="1015663"/>
          </a:xfrm>
          <a:prstGeom prst="rect">
            <a:avLst/>
          </a:prstGeom>
          <a:solidFill>
            <a:schemeClr val="bg1"/>
          </a:solidFill>
          <a:effectLst>
            <a:outerShdw blurRad="50800" dist="50800" dir="2700000" algn="ctr" rotWithShape="0">
              <a:schemeClr val="tx1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 smtClean="0">
                <a:solidFill>
                  <a:srgbClr val="C00000"/>
                </a:solidFill>
                <a:latin typeface="+mn-lt"/>
              </a:rPr>
              <a:t>Constant catch ─</a:t>
            </a:r>
          </a:p>
          <a:p>
            <a:pPr>
              <a:lnSpc>
                <a:spcPct val="150000"/>
              </a:lnSpc>
            </a:pPr>
            <a:r>
              <a:rPr lang="en-US" sz="1000" dirty="0" smtClean="0">
                <a:solidFill>
                  <a:srgbClr val="00B050"/>
                </a:solidFill>
                <a:latin typeface="+mn-lt"/>
              </a:rPr>
              <a:t>Slope MP 	 ▲</a:t>
            </a:r>
          </a:p>
          <a:p>
            <a:pPr>
              <a:lnSpc>
                <a:spcPct val="150000"/>
              </a:lnSpc>
            </a:pPr>
            <a:r>
              <a:rPr lang="en-US" sz="1000" dirty="0" smtClean="0">
                <a:solidFill>
                  <a:schemeClr val="accent1"/>
                </a:solidFill>
                <a:latin typeface="+mn-lt"/>
              </a:rPr>
              <a:t>Target MP	 ●</a:t>
            </a:r>
          </a:p>
          <a:p>
            <a:pPr>
              <a:lnSpc>
                <a:spcPct val="150000"/>
              </a:lnSpc>
            </a:pPr>
            <a:r>
              <a:rPr lang="en-US" sz="1000" dirty="0" smtClean="0">
                <a:latin typeface="+mn-lt"/>
              </a:rPr>
              <a:t>Observed 	 ♦</a:t>
            </a:r>
            <a:endParaRPr lang="en-ZA" sz="1000" dirty="0"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95936" y="3789040"/>
            <a:ext cx="360000" cy="360000"/>
          </a:xfrm>
          <a:prstGeom prst="ellipse">
            <a:avLst/>
          </a:prstGeom>
          <a:solidFill>
            <a:schemeClr val="bg1">
              <a:alpha val="0"/>
            </a:schemeClr>
          </a:solidFill>
          <a:ln w="3175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gradFill flip="none" rotWithShape="1">
            <a:gsLst>
              <a:gs pos="49000">
                <a:schemeClr val="accent1">
                  <a:alpha val="59000"/>
                </a:schemeClr>
              </a:gs>
              <a:gs pos="76000">
                <a:srgbClr val="FFFFFF">
                  <a:alpha val="41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 and DS Butterworth. 2013. Complex assessments or simple MPs. WCSAM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569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481328"/>
            <a:ext cx="8003232" cy="4525963"/>
          </a:xfrm>
          <a:ln w="25400">
            <a:solidFill>
              <a:schemeClr val="accent1"/>
            </a:solidFill>
          </a:ln>
        </p:spPr>
        <p:txBody>
          <a:bodyPr/>
          <a:lstStyle/>
          <a:p>
            <a:pPr marL="109728" indent="0">
              <a:spcAft>
                <a:spcPts val="2400"/>
              </a:spcAft>
              <a:buNone/>
            </a:pPr>
            <a:r>
              <a:rPr lang="en-US" sz="2800" b="1" dirty="0" smtClean="0">
                <a:solidFill>
                  <a:schemeClr val="accent5"/>
                </a:solidFill>
              </a:rPr>
              <a:t>Data-rich and data-poor </a:t>
            </a:r>
          </a:p>
          <a:p>
            <a:pPr marL="109728" indent="0">
              <a:spcAft>
                <a:spcPts val="2400"/>
              </a:spcAft>
              <a:buNone/>
            </a:pPr>
            <a:r>
              <a:rPr lang="en-US" sz="2800" b="1" dirty="0" smtClean="0">
                <a:solidFill>
                  <a:schemeClr val="accent5"/>
                </a:solidFill>
              </a:rPr>
              <a:t>Data-poor methods</a:t>
            </a:r>
          </a:p>
          <a:p>
            <a:pPr marL="109728" indent="0">
              <a:spcAft>
                <a:spcPts val="2400"/>
              </a:spcAft>
              <a:buNone/>
            </a:pPr>
            <a:r>
              <a:rPr lang="en-US" sz="2800" b="1" dirty="0" smtClean="0">
                <a:solidFill>
                  <a:schemeClr val="accent5"/>
                </a:solidFill>
              </a:rPr>
              <a:t>Data-poor management</a:t>
            </a:r>
          </a:p>
          <a:p>
            <a:pPr marL="109728" indent="0">
              <a:spcAft>
                <a:spcPts val="2400"/>
              </a:spcAft>
              <a:buNone/>
            </a:pPr>
            <a:r>
              <a:rPr lang="en-US" sz="2800" b="1" dirty="0" smtClean="0">
                <a:solidFill>
                  <a:schemeClr val="accent5"/>
                </a:solidFill>
              </a:rPr>
              <a:t>MSEs and their application to data-poor</a:t>
            </a:r>
          </a:p>
          <a:p>
            <a:pPr marL="109728" indent="0">
              <a:spcAft>
                <a:spcPts val="2400"/>
              </a:spcAft>
              <a:buNone/>
            </a:pPr>
            <a:r>
              <a:rPr lang="en-US" sz="2800" b="1" dirty="0" smtClean="0">
                <a:solidFill>
                  <a:schemeClr val="accent5"/>
                </a:solidFill>
              </a:rPr>
              <a:t>Key conclusions</a:t>
            </a:r>
          </a:p>
          <a:p>
            <a:pPr marL="681228" indent="-571500">
              <a:buAutoNum type="romanUcParenR"/>
            </a:pPr>
            <a:endParaRPr lang="en-US" sz="2800" b="1" dirty="0" smtClean="0">
              <a:solidFill>
                <a:schemeClr val="accent5"/>
              </a:solidFill>
            </a:endParaRPr>
          </a:p>
          <a:p>
            <a:pPr marL="681228" indent="-571500">
              <a:buAutoNum type="romanUcParenR"/>
            </a:pPr>
            <a:endParaRPr lang="en-US" sz="2800" b="1" dirty="0">
              <a:solidFill>
                <a:schemeClr val="accent5"/>
              </a:solidFill>
            </a:endParaRPr>
          </a:p>
          <a:p>
            <a:pPr marL="109728" indent="0">
              <a:buNone/>
            </a:pP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D6C00"/>
                </a:solidFill>
              </a:rPr>
              <a:t>OUTLINE</a:t>
            </a:r>
            <a:endParaRPr lang="en-ZA" sz="4000" dirty="0"/>
          </a:p>
        </p:txBody>
      </p:sp>
      <p:sp>
        <p:nvSpPr>
          <p:cNvPr id="4" name="Down Arrow 3"/>
          <p:cNvSpPr/>
          <p:nvPr/>
        </p:nvSpPr>
        <p:spPr>
          <a:xfrm rot="16200000">
            <a:off x="55900" y="3733140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58519" y="1500892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16200000">
            <a:off x="55900" y="2292980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58519" y="3085068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55900" y="4525228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9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36"/>
            <a:ext cx="396875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D6C00"/>
                </a:solidFill>
              </a:rPr>
              <a:t>Stochastic </a:t>
            </a:r>
            <a:r>
              <a:rPr lang="en-US" sz="3600" dirty="0">
                <a:solidFill>
                  <a:srgbClr val="0D6C00"/>
                </a:solidFill>
              </a:rPr>
              <a:t>forecast </a:t>
            </a:r>
            <a:r>
              <a:rPr lang="en-US" sz="3600" dirty="0" smtClean="0">
                <a:solidFill>
                  <a:srgbClr val="0D6C00"/>
                </a:solidFill>
              </a:rPr>
              <a:t>projections</a:t>
            </a:r>
            <a:r>
              <a:rPr lang="en-US" sz="3600" dirty="0" smtClean="0">
                <a:solidFill>
                  <a:schemeClr val="accent1"/>
                </a:solidFill>
              </a:rPr>
              <a:t/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chemeClr val="accent4"/>
                </a:solidFill>
              </a:rPr>
              <a:t>North Sea Sole (Subarea IV)</a:t>
            </a:r>
            <a:endParaRPr lang="en-Z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Spawning biomass (tons)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Annual catch (tons)</a:t>
            </a:r>
            <a:endParaRPr lang="en-ZA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7308303" y="1229235"/>
            <a:ext cx="1628531" cy="10618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+mn-lt"/>
              </a:rPr>
              <a:t>Target MP:</a:t>
            </a:r>
          </a:p>
          <a:p>
            <a:pPr>
              <a:lnSpc>
                <a:spcPct val="150000"/>
              </a:lnSpc>
            </a:pPr>
            <a:r>
              <a:rPr lang="en-US" sz="1000" dirty="0" smtClean="0">
                <a:latin typeface="+mn-lt"/>
              </a:rPr>
              <a:t>95% PI 	---</a:t>
            </a:r>
          </a:p>
          <a:p>
            <a:pPr>
              <a:lnSpc>
                <a:spcPct val="150000"/>
              </a:lnSpc>
            </a:pPr>
            <a:r>
              <a:rPr lang="en-US" sz="1000" dirty="0" smtClean="0">
                <a:latin typeface="+mn-lt"/>
              </a:rPr>
              <a:t>Median 	─</a:t>
            </a:r>
          </a:p>
          <a:p>
            <a:pPr>
              <a:lnSpc>
                <a:spcPct val="150000"/>
              </a:lnSpc>
            </a:pPr>
            <a:r>
              <a:rPr lang="en-US" sz="1000" dirty="0" smtClean="0">
                <a:latin typeface="+mj-lt"/>
              </a:rPr>
              <a:t>Observed 	 </a:t>
            </a:r>
            <a:r>
              <a:rPr lang="en-US" sz="1000" b="0" dirty="0" smtClean="0">
                <a:latin typeface="+mj-lt"/>
              </a:rPr>
              <a:t>♦</a:t>
            </a:r>
            <a:endParaRPr lang="en-US" sz="1000" b="0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39751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3933056"/>
            <a:ext cx="390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gradFill flip="none" rotWithShape="1">
            <a:gsLst>
              <a:gs pos="49000">
                <a:schemeClr val="accent1">
                  <a:alpha val="59000"/>
                </a:schemeClr>
              </a:gs>
              <a:gs pos="76000">
                <a:srgbClr val="FFFFFF">
                  <a:alpha val="41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 and DS Butterworth. 2013. Complex assessments or simple MPs. WCSAM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353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gradFill flip="none" rotWithShape="1">
            <a:gsLst>
              <a:gs pos="49000">
                <a:schemeClr val="accent1">
                  <a:alpha val="59000"/>
                </a:schemeClr>
              </a:gs>
              <a:gs pos="76000">
                <a:srgbClr val="FFFFFF">
                  <a:alpha val="41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 and DS Butterworth. 2013. Complex assessments or simple MPs. WCSAM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D6C00"/>
                </a:solidFill>
              </a:rPr>
              <a:t>Hindsight projection of forecast MP </a:t>
            </a:r>
            <a:r>
              <a:rPr lang="en-US" sz="3600" dirty="0" smtClean="0">
                <a:solidFill>
                  <a:schemeClr val="accent4"/>
                </a:solidFill>
              </a:rPr>
              <a:t/>
            </a:r>
            <a:br>
              <a:rPr lang="en-US" sz="3600" dirty="0" smtClean="0">
                <a:solidFill>
                  <a:schemeClr val="accent4"/>
                </a:solidFill>
              </a:rPr>
            </a:br>
            <a:r>
              <a:rPr lang="en-US" sz="3600" dirty="0" smtClean="0">
                <a:solidFill>
                  <a:schemeClr val="accent4"/>
                </a:solidFill>
              </a:rPr>
              <a:t>North Sea Sole (Subarea IV)</a:t>
            </a:r>
            <a:endParaRPr lang="en-ZA" sz="3600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3625064"/>
            <a:ext cx="297366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Average change in catch </a:t>
            </a:r>
            <a:endParaRPr lang="en-ZA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850599" y="3650285"/>
            <a:ext cx="4005708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Annual average catch (tons)</a:t>
            </a:r>
            <a:endParaRPr lang="en-ZA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6217416"/>
            <a:ext cx="297366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2009 SSB/SSBtarget</a:t>
            </a:r>
            <a:endParaRPr lang="en-ZA" sz="1800" baseline="-25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2120" y="6125935"/>
            <a:ext cx="297366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m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in SSB/SSB target</a:t>
            </a:r>
            <a:endParaRPr lang="en-ZA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86644" y="1253951"/>
            <a:ext cx="1339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Observed</a:t>
            </a:r>
            <a:r>
              <a:rPr lang="en-US" sz="1600" dirty="0" smtClean="0"/>
              <a:t> </a:t>
            </a:r>
            <a:r>
              <a:rPr lang="en-US" sz="2400" dirty="0"/>
              <a:t>─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97510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6"/>
            <a:ext cx="3975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86256"/>
            <a:ext cx="397510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286256"/>
            <a:ext cx="397510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635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556792"/>
            <a:ext cx="7929618" cy="4536504"/>
          </a:xfrm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marL="109728" indent="0">
              <a:lnSpc>
                <a:spcPct val="120000"/>
              </a:lnSpc>
              <a:spcBef>
                <a:spcPts val="2200"/>
              </a:spcBef>
              <a:buNone/>
            </a:pPr>
            <a:r>
              <a:rPr lang="en-US" sz="7200" b="1" dirty="0" smtClean="0">
                <a:solidFill>
                  <a:schemeClr val="accent5"/>
                </a:solidFill>
              </a:rPr>
              <a:t>Need a consolidated approach to data-poor management, which includes data-collection</a:t>
            </a:r>
          </a:p>
          <a:p>
            <a:pPr marL="109728" lvl="0" indent="0">
              <a:lnSpc>
                <a:spcPct val="120000"/>
              </a:lnSpc>
              <a:spcBef>
                <a:spcPts val="2200"/>
              </a:spcBef>
              <a:buNone/>
            </a:pPr>
            <a:r>
              <a:rPr lang="en-US" sz="7200" b="1" dirty="0" smtClean="0">
                <a:solidFill>
                  <a:srgbClr val="474B78"/>
                </a:solidFill>
              </a:rPr>
              <a:t>Need control rule with feedback</a:t>
            </a:r>
          </a:p>
          <a:p>
            <a:pPr marL="109728" indent="0">
              <a:lnSpc>
                <a:spcPct val="120000"/>
              </a:lnSpc>
              <a:spcBef>
                <a:spcPts val="2200"/>
              </a:spcBef>
              <a:buNone/>
            </a:pPr>
            <a:r>
              <a:rPr lang="en-US" sz="7200" b="1" dirty="0" smtClean="0">
                <a:solidFill>
                  <a:srgbClr val="474B78"/>
                </a:solidFill>
              </a:rPr>
              <a:t>Adopt </a:t>
            </a:r>
            <a:r>
              <a:rPr lang="en-US" sz="7200" b="1" dirty="0">
                <a:solidFill>
                  <a:srgbClr val="474B78"/>
                </a:solidFill>
              </a:rPr>
              <a:t>an MP approach which includes stakeholders to inform on management objectives and trade-offs. </a:t>
            </a:r>
            <a:endParaRPr lang="en-US" sz="7200" b="1" dirty="0" smtClean="0">
              <a:solidFill>
                <a:schemeClr val="accent5"/>
              </a:solidFill>
            </a:endParaRPr>
          </a:p>
          <a:p>
            <a:pPr marL="109728" indent="0">
              <a:lnSpc>
                <a:spcPct val="120000"/>
              </a:lnSpc>
              <a:spcBef>
                <a:spcPts val="2200"/>
              </a:spcBef>
              <a:buNone/>
            </a:pPr>
            <a:r>
              <a:rPr lang="en-US" sz="7200" b="1" dirty="0" smtClean="0">
                <a:solidFill>
                  <a:schemeClr val="accent5"/>
                </a:solidFill>
              </a:rPr>
              <a:t>Abundance index-based HRCs perform best. Develop a simple rule applied to a reliable index</a:t>
            </a:r>
          </a:p>
          <a:p>
            <a:pPr marL="109728" indent="0">
              <a:lnSpc>
                <a:spcPct val="120000"/>
              </a:lnSpc>
              <a:spcBef>
                <a:spcPts val="2200"/>
              </a:spcBef>
              <a:buNone/>
            </a:pPr>
            <a:r>
              <a:rPr lang="en-US" sz="7200" b="1" dirty="0" smtClean="0">
                <a:solidFill>
                  <a:schemeClr val="accent5"/>
                </a:solidFill>
              </a:rPr>
              <a:t>The HCR must be risk-averse to avoid low levels of stock depletion</a:t>
            </a:r>
          </a:p>
          <a:p>
            <a:pPr marL="109728" indent="0">
              <a:lnSpc>
                <a:spcPct val="120000"/>
              </a:lnSpc>
              <a:spcBef>
                <a:spcPts val="2200"/>
              </a:spcBef>
              <a:buNone/>
            </a:pPr>
            <a:r>
              <a:rPr lang="en-US" sz="7200" b="1" dirty="0" smtClean="0">
                <a:solidFill>
                  <a:schemeClr val="accent5"/>
                </a:solidFill>
              </a:rPr>
              <a:t>Target selection (B</a:t>
            </a:r>
            <a:r>
              <a:rPr lang="en-US" sz="7200" b="1" baseline="-25000" dirty="0" smtClean="0">
                <a:solidFill>
                  <a:schemeClr val="accent5"/>
                </a:solidFill>
              </a:rPr>
              <a:t>MSY</a:t>
            </a:r>
            <a:r>
              <a:rPr lang="en-US" sz="7200" b="1" dirty="0" smtClean="0">
                <a:solidFill>
                  <a:schemeClr val="accent5"/>
                </a:solidFill>
              </a:rPr>
              <a:t> ) difficult to specify: seek to recover to a previous “acceptable” level of an abundance index</a:t>
            </a:r>
          </a:p>
          <a:p>
            <a:pPr>
              <a:lnSpc>
                <a:spcPct val="17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76456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9A234"/>
                </a:solidFill>
              </a:rPr>
              <a:t>In conclusion</a:t>
            </a:r>
            <a:endParaRPr lang="en-US" dirty="0">
              <a:solidFill>
                <a:srgbClr val="39A234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-2799" y="1556792"/>
            <a:ext cx="773832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ight Arrow 5"/>
          <p:cNvSpPr/>
          <p:nvPr/>
        </p:nvSpPr>
        <p:spPr>
          <a:xfrm>
            <a:off x="-2799" y="2251122"/>
            <a:ext cx="773832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ight Arrow 6"/>
          <p:cNvSpPr/>
          <p:nvPr/>
        </p:nvSpPr>
        <p:spPr>
          <a:xfrm>
            <a:off x="0" y="2924944"/>
            <a:ext cx="773832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ight Arrow 8"/>
          <p:cNvSpPr/>
          <p:nvPr/>
        </p:nvSpPr>
        <p:spPr>
          <a:xfrm>
            <a:off x="0" y="3789040"/>
            <a:ext cx="773832" cy="576064"/>
          </a:xfrm>
          <a:prstGeom prst="rightArrow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ight Arrow 7"/>
          <p:cNvSpPr/>
          <p:nvPr/>
        </p:nvSpPr>
        <p:spPr>
          <a:xfrm>
            <a:off x="0" y="4509120"/>
            <a:ext cx="773832" cy="576064"/>
          </a:xfrm>
          <a:prstGeom prst="rightArrow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ight Arrow 9"/>
          <p:cNvSpPr/>
          <p:nvPr/>
        </p:nvSpPr>
        <p:spPr>
          <a:xfrm>
            <a:off x="0" y="5085184"/>
            <a:ext cx="773832" cy="576064"/>
          </a:xfrm>
          <a:prstGeom prst="rightArrow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454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8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196752"/>
            <a:ext cx="7929618" cy="489654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09728" indent="0">
              <a:lnSpc>
                <a:spcPct val="120000"/>
              </a:lnSpc>
              <a:spcBef>
                <a:spcPts val="2200"/>
              </a:spcBef>
              <a:buNone/>
            </a:pPr>
            <a:r>
              <a:rPr lang="en-US" sz="2000" b="1" dirty="0" smtClean="0">
                <a:solidFill>
                  <a:schemeClr val="accent5"/>
                </a:solidFill>
              </a:rPr>
              <a:t>And finally always remember…</a:t>
            </a:r>
          </a:p>
          <a:p>
            <a:pPr marL="109728" indent="0">
              <a:lnSpc>
                <a:spcPct val="120000"/>
              </a:lnSpc>
              <a:spcBef>
                <a:spcPts val="2200"/>
              </a:spcBef>
              <a:buNone/>
            </a:pPr>
            <a:endParaRPr lang="en-US" sz="800" b="1" dirty="0">
              <a:solidFill>
                <a:schemeClr val="accent5"/>
              </a:solidFill>
            </a:endParaRPr>
          </a:p>
          <a:p>
            <a:pPr marL="109728" indent="0">
              <a:lnSpc>
                <a:spcPct val="120000"/>
              </a:lnSpc>
              <a:spcBef>
                <a:spcPts val="2200"/>
              </a:spcBef>
              <a:buNone/>
            </a:pPr>
            <a:r>
              <a:rPr lang="en-US" sz="2000" b="1" dirty="0" smtClean="0">
                <a:solidFill>
                  <a:schemeClr val="accent5"/>
                </a:solidFill>
              </a:rPr>
              <a:t>			</a:t>
            </a:r>
            <a:r>
              <a:rPr lang="en-US" sz="5400" b="1" dirty="0" smtClean="0">
                <a:solidFill>
                  <a:schemeClr val="accent3"/>
                </a:solidFill>
              </a:rPr>
              <a:t>K I </a:t>
            </a:r>
            <a:r>
              <a:rPr lang="en-US" sz="5400" b="1" dirty="0" smtClean="0">
                <a:solidFill>
                  <a:srgbClr val="EB641B"/>
                </a:solidFill>
              </a:rPr>
              <a:t>S S </a:t>
            </a:r>
          </a:p>
          <a:p>
            <a:pPr marL="109728" indent="0">
              <a:lnSpc>
                <a:spcPct val="120000"/>
              </a:lnSpc>
              <a:spcBef>
                <a:spcPts val="2200"/>
              </a:spcBef>
              <a:buNone/>
            </a:pPr>
            <a:r>
              <a:rPr lang="en-US" sz="2400" b="1" dirty="0" smtClean="0">
                <a:solidFill>
                  <a:srgbClr val="EB641B"/>
                </a:solidFill>
              </a:rPr>
              <a:t>                     Keep  It  Simple  Stupid</a:t>
            </a:r>
          </a:p>
          <a:p>
            <a:pPr marL="109728" indent="0">
              <a:lnSpc>
                <a:spcPct val="170000"/>
              </a:lnSpc>
              <a:spcBef>
                <a:spcPts val="2200"/>
              </a:spcBef>
              <a:buNone/>
            </a:pPr>
            <a:endParaRPr lang="en-US" sz="7200" b="1" dirty="0" smtClean="0">
              <a:solidFill>
                <a:schemeClr val="accent5"/>
              </a:solidFill>
            </a:endParaRPr>
          </a:p>
          <a:p>
            <a:pPr>
              <a:lnSpc>
                <a:spcPct val="17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16200000">
            <a:off x="377205" y="2262326"/>
            <a:ext cx="582468" cy="1331640"/>
          </a:xfrm>
          <a:prstGeom prst="downArrow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schemeClr val="tx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6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Rot="1" noChangeArrowheads="1"/>
          </p:cNvSpPr>
          <p:nvPr/>
        </p:nvSpPr>
        <p:spPr bwMode="auto">
          <a:xfrm>
            <a:off x="0" y="1357298"/>
            <a:ext cx="906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15000"/>
              </a:lnSpc>
              <a:buClrTx/>
              <a:defRPr/>
            </a:pPr>
            <a:r>
              <a:rPr lang="en-ZA" sz="3600" b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Thank </a:t>
            </a:r>
            <a:r>
              <a:rPr lang="en-ZA" sz="3600" b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you for your attention, and to</a:t>
            </a:r>
            <a:endParaRPr lang="en-GB" sz="3600" b="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16848"/>
            <a:ext cx="932756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2492896"/>
            <a:ext cx="7344816" cy="33932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ZA" sz="1800" b="0" dirty="0" smtClean="0">
              <a:solidFill>
                <a:schemeClr val="accent5"/>
              </a:solidFill>
              <a:latin typeface="Lucida Sans Unicode"/>
              <a:cs typeface="Lucida Sans Unicode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ZA" sz="1800" b="0" dirty="0" smtClean="0">
                <a:solidFill>
                  <a:schemeClr val="accent5"/>
                </a:solidFill>
                <a:latin typeface="Lucida Sans Unicode"/>
                <a:cs typeface="Lucida Sans Unicode"/>
              </a:rPr>
              <a:t>The National </a:t>
            </a:r>
            <a:r>
              <a:rPr lang="en-ZA" sz="1800" b="0" dirty="0">
                <a:solidFill>
                  <a:schemeClr val="accent5"/>
                </a:solidFill>
                <a:latin typeface="Lucida Sans Unicode"/>
                <a:cs typeface="Lucida Sans Unicode"/>
              </a:rPr>
              <a:t>Research Foundation (NRF) of South Africa </a:t>
            </a:r>
            <a:r>
              <a:rPr lang="en-ZA" sz="1800" b="0" dirty="0" smtClean="0">
                <a:solidFill>
                  <a:schemeClr val="accent5"/>
                </a:solidFill>
                <a:latin typeface="Lucida Sans Unicode"/>
                <a:cs typeface="Lucida Sans Unicode"/>
              </a:rPr>
              <a:t>is thanked for </a:t>
            </a:r>
            <a:r>
              <a:rPr lang="en-ZA" sz="1800" b="0" dirty="0">
                <a:solidFill>
                  <a:schemeClr val="accent5"/>
                </a:solidFill>
                <a:latin typeface="Lucida Sans Unicode"/>
                <a:cs typeface="Lucida Sans Unicode"/>
              </a:rPr>
              <a:t>the financial assistance towards </a:t>
            </a:r>
            <a:r>
              <a:rPr lang="en-ZA" sz="1800" b="0" dirty="0" smtClean="0">
                <a:solidFill>
                  <a:schemeClr val="accent5"/>
                </a:solidFill>
                <a:latin typeface="Lucida Sans Unicode"/>
                <a:cs typeface="Lucida Sans Unicode"/>
              </a:rPr>
              <a:t>research conducted by Dr Geromont to complete her doctoral study. </a:t>
            </a:r>
            <a:r>
              <a:rPr lang="en-ZA" sz="1800" b="0" dirty="0" smtClean="0">
                <a:solidFill>
                  <a:schemeClr val="accent5"/>
                </a:solidFill>
                <a:latin typeface="+mn-lt"/>
              </a:rPr>
              <a:t>The United Nations Food and Agriculture Organisation (FAO) is also thanked for the financial assistance provided to undertake a review of data-poor methods.</a:t>
            </a:r>
          </a:p>
          <a:p>
            <a:pPr algn="ctr">
              <a:lnSpc>
                <a:spcPct val="150000"/>
              </a:lnSpc>
              <a:defRPr/>
            </a:pPr>
            <a:endParaRPr lang="en-ZA" sz="1800" b="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6844" y="1268760"/>
            <a:ext cx="8123628" cy="5184576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accent5"/>
                </a:solidFill>
              </a:rPr>
              <a:t>Stocks with quantitative assessments: 10%</a:t>
            </a:r>
            <a:endParaRPr lang="en-US" sz="2800" b="1" dirty="0">
              <a:solidFill>
                <a:schemeClr val="accent5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accent5"/>
                </a:solidFill>
              </a:rPr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High-value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000" b="1" i="1" dirty="0" smtClean="0">
                <a:solidFill>
                  <a:schemeClr val="accent1"/>
                </a:solidFill>
              </a:rPr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Data-rich</a:t>
            </a:r>
          </a:p>
          <a:p>
            <a:pPr marL="109728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          Expertise-rich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accent5"/>
                </a:solidFill>
              </a:rPr>
              <a:t>Unassessed stocks: 90%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	Low-value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accent1"/>
                </a:solidFill>
              </a:rPr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Limited  funding, limited monitoring =&gt;Data-poor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109728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1"/>
                </a:solidFill>
              </a:rPr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Often limited expertise</a:t>
            </a:r>
            <a:endParaRPr lang="en-US" sz="2000" b="1" dirty="0">
              <a:solidFill>
                <a:srgbClr val="2DA2BF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2DA2BF"/>
                </a:solidFill>
              </a:rPr>
              <a:t>	</a:t>
            </a:r>
            <a:r>
              <a:rPr lang="en-US" sz="2400" b="1" dirty="0" smtClean="0">
                <a:solidFill>
                  <a:srgbClr val="FF6600"/>
                </a:solidFill>
              </a:rPr>
              <a:t>Need for quantitative management </a:t>
            </a:r>
            <a:endParaRPr lang="en-US" sz="2600" b="1" dirty="0" smtClean="0">
              <a:solidFill>
                <a:srgbClr val="FF6600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endParaRPr lang="en-US" sz="2200" dirty="0" smtClean="0">
              <a:solidFill>
                <a:schemeClr val="accent4"/>
              </a:solidFill>
            </a:endParaRPr>
          </a:p>
          <a:p>
            <a:pPr marL="109728" indent="0">
              <a:buNone/>
            </a:pP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2015. MSC certification for data-poor stocks. MSC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n-US" dirty="0" smtClean="0">
                <a:solidFill>
                  <a:srgbClr val="0D6C00"/>
                </a:solidFill>
              </a:rPr>
              <a:t>Current state of world fisheries</a:t>
            </a:r>
            <a:endParaRPr lang="en-ZA" dirty="0">
              <a:solidFill>
                <a:srgbClr val="0D6C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55900" y="1284868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6200000">
            <a:off x="377013" y="5436323"/>
            <a:ext cx="582468" cy="1331640"/>
          </a:xfrm>
          <a:prstGeom prst="downArrow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schemeClr val="tx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69859" y="3589124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7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268760"/>
            <a:ext cx="8064896" cy="5184576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en-US" sz="1900" b="1" dirty="0" smtClean="0">
                <a:solidFill>
                  <a:schemeClr val="accent5"/>
                </a:solidFill>
              </a:rPr>
              <a:t>Estimation of B </a:t>
            </a:r>
            <a:r>
              <a:rPr lang="en-US" sz="1900" b="1" baseline="-25000" dirty="0" smtClean="0">
                <a:solidFill>
                  <a:schemeClr val="accent5"/>
                </a:solidFill>
              </a:rPr>
              <a:t>MSY</a:t>
            </a:r>
            <a:endParaRPr lang="en-US" sz="1900" b="1" baseline="-25000" dirty="0">
              <a:solidFill>
                <a:schemeClr val="accent5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sz="1900" b="1" dirty="0">
                <a:solidFill>
                  <a:schemeClr val="accent5"/>
                </a:solidFill>
              </a:rPr>
              <a:t>	</a:t>
            </a:r>
            <a:r>
              <a:rPr lang="en-US" sz="1900" b="1" dirty="0" smtClean="0">
                <a:solidFill>
                  <a:schemeClr val="accent1"/>
                </a:solidFill>
              </a:rPr>
              <a:t>How often is this </a:t>
            </a:r>
            <a:r>
              <a:rPr lang="en-US" sz="1900" b="1" dirty="0" smtClean="0">
                <a:solidFill>
                  <a:srgbClr val="008000"/>
                </a:solidFill>
              </a:rPr>
              <a:t>reliably</a:t>
            </a:r>
            <a:r>
              <a:rPr lang="en-US" sz="1900" b="1" dirty="0" smtClean="0">
                <a:solidFill>
                  <a:schemeClr val="accent1"/>
                </a:solidFill>
              </a:rPr>
              <a:t> estimated directly?</a:t>
            </a:r>
          </a:p>
          <a:p>
            <a:pPr marL="109728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900" b="1" dirty="0" smtClean="0">
                <a:solidFill>
                  <a:schemeClr val="accent1"/>
                </a:solidFill>
              </a:rPr>
              <a:t>	Regular use of proxies, e.g. F40%  based on SSBPR</a:t>
            </a:r>
            <a:endParaRPr lang="en-US" sz="1900" b="1" dirty="0" smtClean="0">
              <a:solidFill>
                <a:schemeClr val="accent5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sz="1900" b="1" dirty="0" smtClean="0">
                <a:solidFill>
                  <a:schemeClr val="accent5"/>
                </a:solidFill>
              </a:rPr>
              <a:t>Is the computation of such proxies reliable?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1900" b="1" dirty="0" smtClean="0">
                <a:solidFill>
                  <a:schemeClr val="accent5"/>
                </a:solidFill>
              </a:rPr>
              <a:t>	</a:t>
            </a:r>
            <a:r>
              <a:rPr lang="en-US" sz="1900" b="1" dirty="0" smtClean="0">
                <a:solidFill>
                  <a:srgbClr val="2DA2BF"/>
                </a:solidFill>
              </a:rPr>
              <a:t>How well do we know M or its age-dependence?</a:t>
            </a:r>
          </a:p>
          <a:p>
            <a:pPr marL="109728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900" b="1" dirty="0">
                <a:solidFill>
                  <a:srgbClr val="2DA2BF"/>
                </a:solidFill>
              </a:rPr>
              <a:t>	</a:t>
            </a:r>
            <a:r>
              <a:rPr lang="en-US" sz="1900" b="1" dirty="0" smtClean="0">
                <a:solidFill>
                  <a:srgbClr val="2DA2BF"/>
                </a:solidFill>
              </a:rPr>
              <a:t>If age dependence of M is factored in, how  reliable are 	customary YPR –based inferences?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1900" b="1" dirty="0" smtClean="0">
                <a:solidFill>
                  <a:schemeClr val="accent5"/>
                </a:solidFill>
              </a:rPr>
              <a:t>Is the </a:t>
            </a:r>
            <a:r>
              <a:rPr lang="en-US" sz="1900" b="1" dirty="0">
                <a:solidFill>
                  <a:schemeClr val="accent5"/>
                </a:solidFill>
              </a:rPr>
              <a:t>computation of such proxies reliable</a:t>
            </a:r>
            <a:r>
              <a:rPr lang="en-US" sz="1900" b="1" dirty="0" smtClean="0">
                <a:solidFill>
                  <a:schemeClr val="accent5"/>
                </a:solidFill>
              </a:rPr>
              <a:t>?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1900" b="1" dirty="0">
                <a:solidFill>
                  <a:schemeClr val="accent5"/>
                </a:solidFill>
              </a:rPr>
              <a:t>	</a:t>
            </a:r>
            <a:r>
              <a:rPr lang="en-US" sz="1900" b="1" dirty="0">
                <a:solidFill>
                  <a:schemeClr val="accent1"/>
                </a:solidFill>
              </a:rPr>
              <a:t> F40%  </a:t>
            </a:r>
            <a:r>
              <a:rPr lang="en-US" sz="1900" b="1" dirty="0" smtClean="0">
                <a:solidFill>
                  <a:schemeClr val="accent1"/>
                </a:solidFill>
              </a:rPr>
              <a:t>is based on avoiding falling below (LRP) 0.2B</a:t>
            </a:r>
            <a:r>
              <a:rPr lang="en-US" sz="1900" b="1" baseline="-25000" dirty="0" smtClean="0">
                <a:solidFill>
                  <a:schemeClr val="accent1"/>
                </a:solidFill>
              </a:rPr>
              <a:t>0 </a:t>
            </a:r>
          </a:p>
          <a:p>
            <a:pPr marL="109728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en-US" sz="1900" b="1" baseline="-25000" dirty="0">
                <a:solidFill>
                  <a:schemeClr val="accent1"/>
                </a:solidFill>
              </a:rPr>
              <a:t>	</a:t>
            </a:r>
            <a:r>
              <a:rPr lang="en-US" sz="1900" b="1" baseline="-25000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What’s the specific basis for selecting 0.2B</a:t>
            </a:r>
            <a:r>
              <a:rPr lang="en-US" sz="2000" b="1" baseline="-25000" dirty="0" smtClean="0">
                <a:solidFill>
                  <a:schemeClr val="accent1"/>
                </a:solidFill>
              </a:rPr>
              <a:t>0</a:t>
            </a:r>
            <a:r>
              <a:rPr lang="en-US" sz="2000" b="1" dirty="0" smtClean="0">
                <a:solidFill>
                  <a:schemeClr val="accent1"/>
                </a:solidFill>
              </a:rPr>
              <a:t> ? </a:t>
            </a:r>
            <a:endParaRPr lang="en-US" sz="2000" b="1" dirty="0">
              <a:solidFill>
                <a:schemeClr val="accent5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9933"/>
                </a:solidFill>
              </a:rPr>
              <a:t>	</a:t>
            </a:r>
            <a:r>
              <a:rPr lang="en-US" sz="2400" b="1" dirty="0" smtClean="0">
                <a:solidFill>
                  <a:schemeClr val="accent3"/>
                </a:solidFill>
              </a:rPr>
              <a:t>How often are we guilty of circular reasoning?</a:t>
            </a:r>
            <a:endParaRPr lang="en-US" sz="2400" b="1" dirty="0">
              <a:solidFill>
                <a:schemeClr val="accent3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endParaRPr lang="en-US" sz="1900" b="1" dirty="0">
              <a:solidFill>
                <a:srgbClr val="2DA2BF"/>
              </a:solidFill>
            </a:endParaRPr>
          </a:p>
          <a:p>
            <a:pPr marL="109728" indent="0">
              <a:lnSpc>
                <a:spcPct val="70000"/>
              </a:lnSpc>
              <a:buNone/>
            </a:pPr>
            <a:endParaRPr lang="en-US" sz="1900" b="1" dirty="0">
              <a:solidFill>
                <a:schemeClr val="accent5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endParaRPr lang="en-US" sz="2900" b="1" dirty="0" smtClean="0">
              <a:solidFill>
                <a:schemeClr val="accent5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endParaRPr lang="en-US" sz="2200" dirty="0" smtClean="0">
              <a:solidFill>
                <a:schemeClr val="accent4"/>
              </a:solidFill>
            </a:endParaRPr>
          </a:p>
          <a:p>
            <a:pPr marL="109728" indent="0">
              <a:buNone/>
            </a:pP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922114"/>
          </a:xfrm>
        </p:spPr>
        <p:txBody>
          <a:bodyPr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n-US" dirty="0" smtClean="0">
                <a:solidFill>
                  <a:srgbClr val="0D6C00"/>
                </a:solidFill>
              </a:rPr>
              <a:t>Data rich = Information rich</a:t>
            </a:r>
            <a:endParaRPr lang="en-ZA" dirty="0">
              <a:solidFill>
                <a:srgbClr val="0D6C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93344" y="1140852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93343" y="4093180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16200000">
            <a:off x="93344" y="2454230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499882" y="5305383"/>
            <a:ext cx="582467" cy="158222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88640"/>
            <a:ext cx="5040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Lucida Sans Unicode"/>
                <a:cs typeface="Lucida Sans Unicode"/>
              </a:rPr>
              <a:t>?</a:t>
            </a:r>
            <a:endParaRPr lang="en-US" sz="3200" dirty="0">
              <a:solidFill>
                <a:srgbClr val="008000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96915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6844" y="1268760"/>
            <a:ext cx="8123628" cy="518457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accent5"/>
                </a:solidFill>
              </a:rPr>
              <a:t>Data-rich assessment methods are not applicable to data-poor fisheries:</a:t>
            </a:r>
            <a:endParaRPr lang="en-US" sz="1800" b="1" dirty="0">
              <a:solidFill>
                <a:schemeClr val="accent5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sz="1800" b="1" dirty="0">
                <a:solidFill>
                  <a:schemeClr val="accent5"/>
                </a:solidFill>
              </a:rPr>
              <a:t>	</a:t>
            </a:r>
            <a:r>
              <a:rPr lang="en-US" sz="1800" b="1" dirty="0" smtClean="0">
                <a:solidFill>
                  <a:schemeClr val="accent1"/>
                </a:solidFill>
              </a:rPr>
              <a:t>Lack of expertise to apply complex statistical methods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	Insufficient data to estimate model parameters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	</a:t>
            </a:r>
            <a:r>
              <a:rPr lang="en-US" sz="1800" b="1" dirty="0">
                <a:solidFill>
                  <a:srgbClr val="2DA2BF"/>
                </a:solidFill>
              </a:rPr>
              <a:t>	</a:t>
            </a:r>
            <a:r>
              <a:rPr lang="en-US" sz="1800" b="1" dirty="0">
                <a:solidFill>
                  <a:schemeClr val="accent5"/>
                </a:solidFill>
              </a:rPr>
              <a:t>	 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accent5"/>
                </a:solidFill>
              </a:rPr>
              <a:t>Require simple precautionary approaches: </a:t>
            </a:r>
            <a:endParaRPr lang="en-US" sz="1800" b="1" dirty="0">
              <a:solidFill>
                <a:schemeClr val="accent5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accent5"/>
                </a:solidFill>
              </a:rPr>
              <a:t>	</a:t>
            </a:r>
            <a:r>
              <a:rPr lang="en-US" sz="1800" b="1" dirty="0" smtClean="0">
                <a:solidFill>
                  <a:srgbClr val="2DA2BF"/>
                </a:solidFill>
              </a:rPr>
              <a:t>Generic rather than species specific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2DA2BF"/>
                </a:solidFill>
              </a:rPr>
              <a:t>	Easily understood by stakeholders</a:t>
            </a:r>
            <a:endParaRPr lang="en-US" sz="1800" b="1" dirty="0">
              <a:solidFill>
                <a:srgbClr val="2DA2BF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2DA2BF"/>
                </a:solidFill>
              </a:rPr>
              <a:t>	R</a:t>
            </a:r>
            <a:r>
              <a:rPr lang="en-US" sz="1800" b="1" dirty="0" smtClean="0">
                <a:solidFill>
                  <a:srgbClr val="2DA2BF"/>
                </a:solidFill>
              </a:rPr>
              <a:t>ely on few data only</a:t>
            </a:r>
            <a:endParaRPr lang="en-US" sz="1800" b="1" dirty="0">
              <a:solidFill>
                <a:srgbClr val="2DA2BF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2DA2BF"/>
                </a:solidFill>
              </a:rPr>
              <a:t>	</a:t>
            </a:r>
            <a:r>
              <a:rPr lang="en-US" sz="1800" b="1" dirty="0" smtClean="0">
                <a:solidFill>
                  <a:srgbClr val="2DA2BF"/>
                </a:solidFill>
              </a:rPr>
              <a:t>Robust to high levels of uncertainty </a:t>
            </a:r>
            <a:endParaRPr lang="en-US" sz="1800" b="1" dirty="0">
              <a:solidFill>
                <a:srgbClr val="2DA2BF"/>
              </a:solidFill>
            </a:endParaRPr>
          </a:p>
          <a:p>
            <a:pPr marL="109728" indent="0">
              <a:lnSpc>
                <a:spcPct val="70000"/>
              </a:lnSpc>
              <a:buNone/>
            </a:pPr>
            <a:r>
              <a:rPr lang="en-US" sz="1900" b="1" dirty="0" smtClean="0">
                <a:solidFill>
                  <a:schemeClr val="accent5"/>
                </a:solidFill>
              </a:rPr>
              <a:t>  </a:t>
            </a:r>
            <a:endParaRPr lang="en-US" sz="1900" b="1" dirty="0">
              <a:solidFill>
                <a:schemeClr val="accent5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endParaRPr lang="en-US" sz="2900" b="1" dirty="0" smtClean="0">
              <a:solidFill>
                <a:schemeClr val="accent5"/>
              </a:solidFill>
            </a:endParaRPr>
          </a:p>
          <a:p>
            <a:pPr marL="109728" indent="0">
              <a:lnSpc>
                <a:spcPct val="150000"/>
              </a:lnSpc>
              <a:buNone/>
            </a:pPr>
            <a:endParaRPr lang="en-US" sz="2200" dirty="0" smtClean="0">
              <a:solidFill>
                <a:schemeClr val="accent4"/>
              </a:solidFill>
            </a:endParaRPr>
          </a:p>
          <a:p>
            <a:pPr marL="109728" indent="0">
              <a:buNone/>
            </a:pP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n-US" dirty="0" smtClean="0">
                <a:solidFill>
                  <a:srgbClr val="0D6C00"/>
                </a:solidFill>
              </a:rPr>
              <a:t>Rich versus poor</a:t>
            </a:r>
            <a:endParaRPr lang="en-ZA" dirty="0">
              <a:solidFill>
                <a:srgbClr val="0D6C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55900" y="1284868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55900" y="3445108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2015. MSC certification for data-poor stocks. MSC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628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108012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D6C00"/>
                </a:solidFill>
              </a:rPr>
              <a:t>D</a:t>
            </a:r>
            <a:r>
              <a:rPr lang="en-US" sz="3600" dirty="0" smtClean="0">
                <a:solidFill>
                  <a:srgbClr val="0D6C00"/>
                </a:solidFill>
              </a:rPr>
              <a:t>ata-poor methods and HCRs :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1560" y="1844824"/>
            <a:ext cx="2808312" cy="1584176"/>
          </a:xfrm>
          <a:prstGeom prst="ellipse">
            <a:avLst/>
          </a:prstGeom>
          <a:solidFill>
            <a:srgbClr val="0D6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Qualitative and semi-quantitative</a:t>
            </a:r>
          </a:p>
        </p:txBody>
      </p:sp>
      <p:sp>
        <p:nvSpPr>
          <p:cNvPr id="12" name="Oval 11"/>
          <p:cNvSpPr/>
          <p:nvPr/>
        </p:nvSpPr>
        <p:spPr>
          <a:xfrm>
            <a:off x="3131840" y="1412776"/>
            <a:ext cx="2885404" cy="1719696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Per-Recruit:</a:t>
            </a:r>
          </a:p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Biological life-history data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71600" y="3356992"/>
            <a:ext cx="3096344" cy="1764196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MPA-based:</a:t>
            </a:r>
          </a:p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Survey sampling in and out of reserve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20072" y="2420888"/>
            <a:ext cx="3096344" cy="1800200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Length-based:</a:t>
            </a:r>
          </a:p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Mean length of </a:t>
            </a:r>
          </a:p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data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79912" y="4077072"/>
            <a:ext cx="2880320" cy="173263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Catch-based:</a:t>
            </a:r>
          </a:p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Catch time series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627784" y="2708920"/>
            <a:ext cx="3312368" cy="1944216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Index-based:</a:t>
            </a:r>
          </a:p>
          <a:p>
            <a:pPr algn="ctr">
              <a:buClr>
                <a:prstClr val="black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CPUE or survey index of abundance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2014. FAO data-poor review. JRC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065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4" grpId="0" animBg="1"/>
      <p:bldP spid="13" grpId="0" animBg="1"/>
      <p:bldP spid="14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060848"/>
            <a:ext cx="8003232" cy="216024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en-US" sz="2200" b="1" dirty="0" smtClean="0">
                <a:solidFill>
                  <a:schemeClr val="accent4"/>
                </a:solidFill>
              </a:rPr>
              <a:t>Assessment models: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Fisher’s Knowledge (FK)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Productivity and Susceptibility Analysis (PSA)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Caddy’s traffic light system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D6C00"/>
                </a:solidFill>
              </a:rPr>
              <a:t>Qualitative and semi-quantitative methods</a:t>
            </a:r>
            <a:endParaRPr lang="en-US" sz="3600" dirty="0">
              <a:solidFill>
                <a:srgbClr val="0D6C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55900" y="2076956"/>
            <a:ext cx="582467" cy="6942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30753" cy="365125"/>
          </a:xfrm>
        </p:spPr>
        <p:txBody>
          <a:bodyPr/>
          <a:lstStyle/>
          <a:p>
            <a:pPr algn="l">
              <a:defRPr/>
            </a:pPr>
            <a:r>
              <a:rPr lang="en-ZA" dirty="0" smtClean="0">
                <a:solidFill>
                  <a:schemeClr val="bg1"/>
                </a:solidFill>
                <a:latin typeface="+mn-lt"/>
              </a:rPr>
              <a:t>HF Geromont. 2014. FAO data-poor review. JRC presentation</a:t>
            </a:r>
            <a:endParaRPr lang="en-Z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5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25817</TotalTime>
  <Words>2310</Words>
  <Application>Microsoft Macintosh PowerPoint</Application>
  <PresentationFormat>On-screen Show (4:3)</PresentationFormat>
  <Paragraphs>623</Paragraphs>
  <Slides>44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Concourse</vt:lpstr>
      <vt:lpstr>Equation</vt:lpstr>
      <vt:lpstr>K I S S The key principle for managing data-limited fisheries?</vt:lpstr>
      <vt:lpstr>Learning from “mistakes”</vt:lpstr>
      <vt:lpstr>IWC RMP development</vt:lpstr>
      <vt:lpstr>OUTLINE</vt:lpstr>
      <vt:lpstr>Current state of world fisheries</vt:lpstr>
      <vt:lpstr>Data rich = Information rich</vt:lpstr>
      <vt:lpstr>Rich versus poor</vt:lpstr>
      <vt:lpstr>Data-poor methods and HCRs :</vt:lpstr>
      <vt:lpstr>Qualitative and semi-quantitative methods</vt:lpstr>
      <vt:lpstr>Qualitative and semi-quantitative methods</vt:lpstr>
      <vt:lpstr>Per-Recruit methods</vt:lpstr>
      <vt:lpstr>Per-Recruit methods</vt:lpstr>
      <vt:lpstr>Length-based methods</vt:lpstr>
      <vt:lpstr>Length-based methods</vt:lpstr>
      <vt:lpstr>Catch-based methods</vt:lpstr>
      <vt:lpstr>Catch-based methods</vt:lpstr>
      <vt:lpstr>Abundance Index-based methods</vt:lpstr>
      <vt:lpstr>Index-based methods</vt:lpstr>
      <vt:lpstr>MPA-based methods</vt:lpstr>
      <vt:lpstr>MPA-based methods</vt:lpstr>
      <vt:lpstr>Fisheries management: data-poor</vt:lpstr>
      <vt:lpstr>Aim</vt:lpstr>
      <vt:lpstr>The challenge</vt:lpstr>
      <vt:lpstr>Data-poor    Poor data      Poor assumptions</vt:lpstr>
      <vt:lpstr>MSE: Evaluate performance </vt:lpstr>
      <vt:lpstr>The approach</vt:lpstr>
      <vt:lpstr>OMs</vt:lpstr>
      <vt:lpstr>Selecting generic HCR </vt:lpstr>
      <vt:lpstr>Typical Data-poor HCRs</vt:lpstr>
      <vt:lpstr>Indirect index of abundance: Mean length of catch</vt:lpstr>
      <vt:lpstr>Operating model (ASPM)</vt:lpstr>
      <vt:lpstr>Performance trade-offs: Yield versus risk</vt:lpstr>
      <vt:lpstr>Return to fisheries overall: Why use MSE rather than traditional assessments?</vt:lpstr>
      <vt:lpstr>Should MSE always be used?       (whether data-poor or data-rich)</vt:lpstr>
      <vt:lpstr>Should MSE always be used?</vt:lpstr>
      <vt:lpstr>Should MSE always be used?</vt:lpstr>
      <vt:lpstr>Does simplicity work?</vt:lpstr>
      <vt:lpstr>Data: Survey Index  North Sea Sole (Subarea IV)</vt:lpstr>
      <vt:lpstr>Deterministic hindsight projections North Sea Sole (Subarea IV)</vt:lpstr>
      <vt:lpstr>Stochastic forecast projections North Sea Sole (Subarea IV)</vt:lpstr>
      <vt:lpstr>Hindsight projection of forecast MP  North Sea Sole (Subarea IV)</vt:lpstr>
      <vt:lpstr>In conclusion</vt:lpstr>
      <vt:lpstr>PowerPoint Presentation</vt:lpstr>
      <vt:lpstr>PowerPoint Presentation</vt:lpstr>
    </vt:vector>
  </TitlesOfParts>
  <Company>Pisces Research &amp; Management Consultants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ICES MP vs Assessment</dc:title>
  <dc:creator>HF GEROMONT</dc:creator>
  <cp:lastModifiedBy>Helena Geromont</cp:lastModifiedBy>
  <cp:revision>1205</cp:revision>
  <cp:lastPrinted>2012-05-03T07:58:21Z</cp:lastPrinted>
  <dcterms:created xsi:type="dcterms:W3CDTF">2002-06-16T16:47:25Z</dcterms:created>
  <dcterms:modified xsi:type="dcterms:W3CDTF">2015-05-14T05:37:58Z</dcterms:modified>
</cp:coreProperties>
</file>